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2" r:id="rId1"/>
    <p:sldMasterId id="2147483834" r:id="rId2"/>
  </p:sldMasterIdLst>
  <p:notesMasterIdLst>
    <p:notesMasterId r:id="rId31"/>
  </p:notesMasterIdLst>
  <p:handoutMasterIdLst>
    <p:handoutMasterId r:id="rId32"/>
  </p:handoutMasterIdLst>
  <p:sldIdLst>
    <p:sldId id="390" r:id="rId3"/>
    <p:sldId id="456" r:id="rId4"/>
    <p:sldId id="444" r:id="rId5"/>
    <p:sldId id="445" r:id="rId6"/>
    <p:sldId id="446" r:id="rId7"/>
    <p:sldId id="448" r:id="rId8"/>
    <p:sldId id="451" r:id="rId9"/>
    <p:sldId id="471" r:id="rId10"/>
    <p:sldId id="476" r:id="rId11"/>
    <p:sldId id="466" r:id="rId12"/>
    <p:sldId id="460" r:id="rId13"/>
    <p:sldId id="462" r:id="rId14"/>
    <p:sldId id="463" r:id="rId15"/>
    <p:sldId id="464" r:id="rId16"/>
    <p:sldId id="512" r:id="rId17"/>
    <p:sldId id="514" r:id="rId18"/>
    <p:sldId id="515" r:id="rId19"/>
    <p:sldId id="519" r:id="rId20"/>
    <p:sldId id="429" r:id="rId21"/>
    <p:sldId id="488" r:id="rId22"/>
    <p:sldId id="487" r:id="rId23"/>
    <p:sldId id="527" r:id="rId24"/>
    <p:sldId id="474" r:id="rId25"/>
    <p:sldId id="477" r:id="rId26"/>
    <p:sldId id="478" r:id="rId27"/>
    <p:sldId id="526" r:id="rId28"/>
    <p:sldId id="520" r:id="rId29"/>
    <p:sldId id="513" r:id="rId30"/>
  </p:sldIdLst>
  <p:sldSz cx="9144000" cy="6858000" type="screen4x3"/>
  <p:notesSz cx="6718300" cy="9855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1pPr>
    <a:lvl2pPr marL="457156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2pPr>
    <a:lvl3pPr marL="914312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3pPr>
    <a:lvl4pPr marL="1371468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4pPr>
    <a:lvl5pPr marL="1828624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5pPr>
    <a:lvl6pPr marL="2285780" algn="l" defTabSz="914312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6pPr>
    <a:lvl7pPr marL="2742936" algn="l" defTabSz="914312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7pPr>
    <a:lvl8pPr marL="3200092" algn="l" defTabSz="914312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8pPr>
    <a:lvl9pPr marL="3657249" algn="l" defTabSz="914312" rtl="0" eaLnBrk="1" latinLnBrk="0" hangingPunct="1">
      <a:defRPr sz="7600" b="1" kern="1200">
        <a:solidFill>
          <a:srgbClr val="FFD624"/>
        </a:solidFill>
        <a:latin typeface="Verdana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1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UD'HON Xavier (MARE)" initials="XP" lastIdx="6" clrIdx="0"/>
  <p:cmAuthor id="1" name="STRASSER Thomas (MARE)" initials="ST(" lastIdx="1" clrIdx="1"/>
  <p:cmAuthor id="2" name="STRASSER Thomas (MARE)" initials="ST" lastIdx="1" clrIdx="2"/>
  <p:cmAuthor id="3" name="Jesus Hermida" initials="JH" lastIdx="1" clrIdx="3">
    <p:extLst>
      <p:ext uri="{19B8F6BF-5375-455C-9EA6-DF929625EA0E}">
        <p15:presenceInfo xmlns:p15="http://schemas.microsoft.com/office/powerpoint/2012/main" userId="Jesus Hermi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FF0"/>
    <a:srgbClr val="006BC4"/>
    <a:srgbClr val="C1483F"/>
    <a:srgbClr val="FFCC66"/>
    <a:srgbClr val="FFFF99"/>
    <a:srgbClr val="19D156"/>
    <a:srgbClr val="ED571B"/>
    <a:srgbClr val="1DA340"/>
    <a:srgbClr val="FF3300"/>
    <a:srgbClr val="00EA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79799" autoAdjust="0"/>
  </p:normalViewPr>
  <p:slideViewPr>
    <p:cSldViewPr snapToGrid="0">
      <p:cViewPr varScale="1">
        <p:scale>
          <a:sx n="113" d="100"/>
          <a:sy n="113" d="100"/>
        </p:scale>
        <p:origin x="7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-4002" y="-102"/>
      </p:cViewPr>
      <p:guideLst>
        <p:guide orient="horz" pos="3104"/>
        <p:guide pos="21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E2FA0ED9-CF7A-46E5-96FB-C342BAD53F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952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7" y="4680945"/>
            <a:ext cx="5375267" cy="443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606" tIns="45304" rIns="90606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4"/>
            <a:ext cx="2911996" cy="493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0606" tIns="45304" rIns="90606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6F7426AD-F365-4334-961F-8B2DDD0814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4422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charset="0"/>
      </a:defRPr>
    </a:lvl1pPr>
    <a:lvl2pPr marL="45715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31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46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62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5780" algn="l" defTabSz="457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6" algn="l" defTabSz="457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92" algn="l" defTabSz="457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9" algn="l" defTabSz="45715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24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Member States: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Flexibility: they can choose their internal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National nodes are optional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Authorities could connect their systems directly to CISE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Low entry cost options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For the CISE specifications: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More requirements / more complexity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 smtClean="0"/>
              <a:t>The solution should take into account all the possible options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 smtClean="0"/>
          </a:p>
          <a:p>
            <a:endParaRPr lang="it-IT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7426AD-F365-4334-961F-8B2DDD08143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01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carry out its task the CISE Gateway will include several components, such as: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/>
              <a:t>Data Services (Service Model): to</a:t>
            </a:r>
            <a:r>
              <a:rPr lang="en-US" sz="1200" kern="1200" baseline="0" dirty="0" smtClean="0"/>
              <a:t> provide services to CISE participants and to use the services provided by CISE participants </a:t>
            </a:r>
            <a:endParaRPr lang="en-US" sz="1200" kern="1200" dirty="0" smtClean="0"/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Translation (Data Model): to translate the information from and to the CISE “language” (Data Model)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Authentication / Access Control: to ensure that a CISE user is actually who it declares to be and to grant the delivery of the information only to legitimate requesters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Business Rule Engine: to ensure that also complex services can be provided (e.g. subscriptions, alerts, push, pull, etc.)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00" dirty="0" smtClean="0"/>
              <a:t>Orchestration (Enterprise Service Bus): to ensure the smooth coordination of the work</a:t>
            </a:r>
            <a:r>
              <a:rPr lang="en-US" sz="1000" baseline="0" dirty="0" smtClean="0"/>
              <a:t> of the different components</a:t>
            </a:r>
            <a:endParaRPr lang="en-US" sz="1000" dirty="0" smtClean="0"/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smtClean="0"/>
              <a:t>Monitoring / Traceability: to monitor the activities of the gateway and to allow the log of the events also for legal purposes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AFD370-1420-403A-BAD6-C04A9280A9D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6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CISE participants may wish to provide more to other CISE Users (internal or external) by designing and implement a “NODE”, which would include additional functionalities such as: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/>
              <a:t>Data Storing: to allow for a more</a:t>
            </a:r>
            <a:r>
              <a:rPr lang="en-US" sz="1200" kern="1200" baseline="0" dirty="0" smtClean="0"/>
              <a:t> efficient use of information</a:t>
            </a:r>
            <a:endParaRPr lang="en-US" sz="1200" kern="1200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/>
              <a:t>Data Fusion: to use all the data available in the MS to enrich the data service provided to other CISE Users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/>
              <a:t>Advanced Value Added Services: other services (e.g. risk analysis, image elaboration, etc.)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AFD370-1420-403A-BAD6-C04A9280A9D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75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BBCD6-2121-4054-B696-644B8DA54C16}" type="slidenum">
              <a:rPr lang="it-IT"/>
              <a:pPr/>
              <a:t>26</a:t>
            </a:fld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Out </a:t>
            </a:r>
            <a:r>
              <a:rPr lang="it-IT" dirty="0" err="1"/>
              <a:t>of</a:t>
            </a:r>
            <a:r>
              <a:rPr lang="it-IT" dirty="0"/>
              <a:t> the </a:t>
            </a:r>
            <a:r>
              <a:rPr lang="it-IT" dirty="0" err="1"/>
              <a:t>nine</a:t>
            </a:r>
            <a:r>
              <a:rPr lang="it-IT" dirty="0"/>
              <a:t> CISE </a:t>
            </a:r>
            <a:r>
              <a:rPr lang="it-IT" dirty="0" err="1"/>
              <a:t>principles</a:t>
            </a:r>
            <a:r>
              <a:rPr lang="it-IT" dirty="0"/>
              <a:t>, the </a:t>
            </a:r>
            <a:r>
              <a:rPr lang="it-IT" dirty="0" err="1" smtClean="0"/>
              <a:t>circled</a:t>
            </a:r>
            <a:r>
              <a:rPr lang="it-IT" dirty="0" smtClean="0"/>
              <a:t> </a:t>
            </a:r>
            <a:r>
              <a:rPr lang="it-IT" dirty="0" err="1" smtClean="0"/>
              <a:t>ones</a:t>
            </a:r>
            <a:r>
              <a:rPr lang="it-IT" dirty="0" smtClean="0"/>
              <a:t> are </a:t>
            </a:r>
            <a:r>
              <a:rPr lang="it-IT" dirty="0" err="1"/>
              <a:t>clearly</a:t>
            </a:r>
            <a:r>
              <a:rPr lang="it-IT" dirty="0"/>
              <a:t> </a:t>
            </a:r>
            <a:r>
              <a:rPr lang="it-IT" dirty="0" err="1"/>
              <a:t>pointing</a:t>
            </a:r>
            <a:r>
              <a:rPr lang="it-IT" dirty="0"/>
              <a:t> </a:t>
            </a:r>
            <a:r>
              <a:rPr lang="it-IT" dirty="0" err="1"/>
              <a:t>to</a:t>
            </a:r>
            <a:r>
              <a:rPr lang="it-IT" dirty="0"/>
              <a:t> </a:t>
            </a:r>
            <a:r>
              <a:rPr lang="it-IT" dirty="0" smtClean="0"/>
              <a:t>a</a:t>
            </a:r>
            <a:r>
              <a:rPr lang="it-IT" baseline="0" dirty="0" smtClean="0"/>
              <a:t> </a:t>
            </a:r>
            <a:r>
              <a:rPr lang="it-IT" dirty="0" err="1" smtClean="0"/>
              <a:t>hybrid</a:t>
            </a:r>
            <a:r>
              <a:rPr lang="it-IT" dirty="0" smtClean="0"/>
              <a:t> </a:t>
            </a:r>
            <a:r>
              <a:rPr lang="it-IT" dirty="0" err="1"/>
              <a:t>architecture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7245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C8C99152-3A7E-4172-99CE-E5248F22937D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62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02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968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objective of CISE is to</a:t>
            </a:r>
            <a:r>
              <a:rPr lang="en-US" baseline="0" dirty="0" smtClean="0"/>
              <a:t> enable the exchange of information among the existing systems (legacy systems) used by the authorities in member states and by EU Agencies.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said that CISE </a:t>
            </a:r>
            <a:r>
              <a:rPr lang="en-GB" sz="1200" b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set of agreed specifications </a:t>
            </a:r>
            <a:r>
              <a:rPr lang="en-GB" sz="1200" b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an 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interoperability layer</a:t>
            </a:r>
            <a:r>
              <a:rPr lang="en-GB" sz="1200" b="0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will ease information exchange.</a:t>
            </a:r>
          </a:p>
          <a:p>
            <a:endParaRPr lang="en-US" dirty="0" smtClean="0"/>
          </a:p>
          <a:p>
            <a:r>
              <a:rPr lang="en-US" dirty="0" smtClean="0"/>
              <a:t>These specification will be (mainly) implemented in the CISE Gateway</a:t>
            </a:r>
          </a:p>
          <a:p>
            <a:endParaRPr lang="en-US" dirty="0" smtClean="0"/>
          </a:p>
          <a:p>
            <a:r>
              <a:rPr lang="en-US" dirty="0" smtClean="0"/>
              <a:t>To carry</a:t>
            </a:r>
            <a:r>
              <a:rPr lang="en-US" baseline="0" dirty="0" smtClean="0"/>
              <a:t> out its task the CISE Gateway will have to interact with other components, such as: </a:t>
            </a:r>
          </a:p>
          <a:p>
            <a:endParaRPr lang="en-US" dirty="0" smtClean="0"/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The </a:t>
            </a:r>
            <a:r>
              <a:rPr lang="en-GB" sz="1200" kern="1200" dirty="0" smtClean="0">
                <a:solidFill>
                  <a:schemeClr val="accent2">
                    <a:lumMod val="75000"/>
                  </a:schemeClr>
                </a:solidFill>
              </a:rPr>
              <a:t>Registry of authorities: to know which are the other</a:t>
            </a:r>
            <a:r>
              <a:rPr lang="en-GB" sz="1200" kern="1200" baseline="0" dirty="0" smtClean="0">
                <a:solidFill>
                  <a:schemeClr val="accent2">
                    <a:lumMod val="75000"/>
                  </a:schemeClr>
                </a:solidFill>
              </a:rPr>
              <a:t> authorities connected to CISE and their characteristics</a:t>
            </a:r>
            <a:endParaRPr lang="en-US" sz="1200" kern="1200" dirty="0" smtClean="0"/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The </a:t>
            </a: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Registry of services: to know what kind of data can be obtained through CISE and how</a:t>
            </a: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The Authentication services: to ensure</a:t>
            </a:r>
            <a:r>
              <a:rPr lang="en-GB" sz="1200" baseline="0" dirty="0" smtClean="0">
                <a:solidFill>
                  <a:schemeClr val="accent2">
                    <a:lumMod val="75000"/>
                  </a:schemeClr>
                </a:solidFill>
              </a:rPr>
              <a:t> that a CISE user is actually who it declares to be</a:t>
            </a:r>
            <a:endParaRPr lang="en-GB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6286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dirty="0" smtClean="0">
                <a:solidFill>
                  <a:schemeClr val="accent2">
                    <a:lumMod val="75000"/>
                  </a:schemeClr>
                </a:solidFill>
              </a:rPr>
              <a:t>The </a:t>
            </a:r>
            <a:r>
              <a:rPr lang="en-GB" sz="1200" kern="1200" dirty="0" smtClean="0">
                <a:solidFill>
                  <a:schemeClr val="accent2">
                    <a:lumMod val="75000"/>
                  </a:schemeClr>
                </a:solidFill>
              </a:rPr>
              <a:t>Collaborative platform: to have additional services, such as Instant Messaging, Mail, etc.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8AFD370-1420-403A-BAD6-C04A9280A9D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33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2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4411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6A86C-7C96-0641-B25B-E96FD211E4BA}" type="slidenum">
              <a:rPr lang="ca-ES" smtClean="0">
                <a:solidFill>
                  <a:prstClr val="black"/>
                </a:solidFill>
              </a:rPr>
              <a:pPr/>
              <a:t>19</a:t>
            </a:fld>
            <a:endParaRPr lang="ca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2081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>
              <a:defRPr/>
            </a:pPr>
            <a:fld id="{B2EDE938-6EBC-4D69-94F0-AA2B375827E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59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collage_3_2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92476"/>
            <a:ext cx="4886325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JRC_Slides_Foo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6461126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1"/>
            <a:ext cx="9144000" cy="957263"/>
          </a:xfrm>
          <a:prstGeom prst="rect">
            <a:avLst/>
          </a:prstGeom>
          <a:solidFill>
            <a:srgbClr val="20B1B4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4571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7" name="Picture 10" descr="JRC_Slides_Logo_E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4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497514" y="3328988"/>
            <a:ext cx="28479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800" smtClean="0">
                <a:solidFill>
                  <a:srgbClr val="004494"/>
                </a:solidFill>
              </a:rPr>
              <a:t>www.jrc.ec.europa.eu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478463" y="5059364"/>
            <a:ext cx="3160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>
              <a:lnSpc>
                <a:spcPts val="2399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Serving society</a:t>
            </a:r>
          </a:p>
          <a:p>
            <a:pPr eaLnBrk="1" hangingPunct="1">
              <a:lnSpc>
                <a:spcPts val="2399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Stimulating innovation</a:t>
            </a:r>
          </a:p>
          <a:p>
            <a:pPr eaLnBrk="1" hangingPunct="1">
              <a:lnSpc>
                <a:spcPts val="2399"/>
              </a:lnSpc>
              <a:defRPr/>
            </a:pPr>
            <a:r>
              <a:rPr lang="en-US" sz="1800" b="0" i="1" smtClean="0">
                <a:solidFill>
                  <a:srgbClr val="004494"/>
                </a:solidFill>
              </a:rPr>
              <a:t>Supporting legislation</a:t>
            </a:r>
          </a:p>
        </p:txBody>
      </p:sp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7200" y="1612256"/>
            <a:ext cx="7869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5" name="Content Placeholder 2"/>
          <p:cNvSpPr>
            <a:spLocks noGrp="1"/>
          </p:cNvSpPr>
          <p:nvPr>
            <p:ph idx="10"/>
          </p:nvPr>
        </p:nvSpPr>
        <p:spPr>
          <a:xfrm>
            <a:off x="637200" y="2416176"/>
            <a:ext cx="7869600" cy="307626"/>
          </a:xfrm>
        </p:spPr>
        <p:txBody>
          <a:bodyPr/>
          <a:lstStyle>
            <a:lvl1pPr algn="r">
              <a:defRPr/>
            </a:lvl1pPr>
            <a:lvl2pPr marL="228578" indent="-228578">
              <a:buFont typeface="Wingdings" charset="2"/>
              <a:buChar char="§"/>
              <a:defRPr sz="1800" b="0" i="0" baseline="0">
                <a:latin typeface="Verdana"/>
              </a:defRPr>
            </a:lvl2pPr>
            <a:lvl3pPr marL="457156" indent="-228578">
              <a:buClr>
                <a:srgbClr val="37ACDE"/>
              </a:buClr>
              <a:buFont typeface="Verdana"/>
              <a:buChar char="•"/>
              <a:defRPr sz="1600" baseline="0">
                <a:latin typeface="Verdana"/>
              </a:defRPr>
            </a:lvl3pPr>
            <a:lvl4pPr marL="685734" indent="-228578">
              <a:lnSpc>
                <a:spcPts val="2399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312" indent="-228578">
              <a:lnSpc>
                <a:spcPts val="2399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51988-8798-420D-A968-C72FB47B9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4997E-EB53-4096-A26C-7E3B19E943B5}" type="datetime3">
              <a:rPr lang="en-US"/>
              <a:pPr>
                <a:defRPr/>
              </a:pPr>
              <a:t>22 September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9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25027" y="1339850"/>
            <a:ext cx="861774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3831" y="1339850"/>
            <a:ext cx="1538883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5F1C6-BA60-4957-9643-1039B4BFD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18773-50AD-4EBD-B1D4-2D361A19EE26}" type="datetime3">
              <a:rPr lang="en-US"/>
              <a:pPr>
                <a:defRPr/>
              </a:pPr>
              <a:t>22 September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3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62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416175"/>
            <a:ext cx="7869600" cy="1528624"/>
          </a:xfrm>
        </p:spPr>
        <p:txBody>
          <a:bodyPr/>
          <a:lstStyle>
            <a:lvl2pPr marL="228578" indent="-228578">
              <a:buFont typeface="Verdana"/>
              <a:buChar char="•"/>
              <a:defRPr sz="1800" b="0" i="0" baseline="0">
                <a:latin typeface="Verdana"/>
              </a:defRPr>
            </a:lvl2pPr>
            <a:lvl3pPr marL="457156" indent="-228578">
              <a:buClr>
                <a:srgbClr val="37ACDE"/>
              </a:buClr>
              <a:buFont typeface="Wingdings" charset="2"/>
              <a:buChar char="§"/>
              <a:defRPr sz="1600" baseline="0">
                <a:latin typeface="Verdana"/>
              </a:defRPr>
            </a:lvl3pPr>
            <a:lvl4pPr marL="685734" indent="-228578">
              <a:lnSpc>
                <a:spcPts val="2399"/>
              </a:lnSpc>
              <a:spcBef>
                <a:spcPts val="0"/>
              </a:spcBef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</a:defRPr>
            </a:lvl4pPr>
            <a:lvl5pPr marL="914312" indent="-228578">
              <a:lnSpc>
                <a:spcPts val="2399"/>
              </a:lnSpc>
              <a:spcBef>
                <a:spcPts val="0"/>
              </a:spcBef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AEECA-EADA-48ED-BB11-63F73CF90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8C4C-F407-4C20-9395-A26D37BA3126}" type="datetime3">
              <a:rPr lang="en-US"/>
              <a:pPr>
                <a:defRPr/>
              </a:pPr>
              <a:t>22 September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0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430887"/>
          </a:xfrm>
        </p:spPr>
        <p:txBody>
          <a:bodyPr/>
          <a:lstStyle>
            <a:lvl1pPr algn="l">
              <a:defRPr sz="2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275"/>
            <a:ext cx="7772400" cy="307626"/>
          </a:xfrm>
        </p:spPr>
        <p:txBody>
          <a:bodyPr anchor="b"/>
          <a:lstStyle>
            <a:lvl1pPr marL="0" indent="0">
              <a:buNone/>
              <a:defRPr sz="1800" baseline="0"/>
            </a:lvl1pPr>
            <a:lvl2pPr marL="457156" indent="0">
              <a:buNone/>
              <a:defRPr sz="1800"/>
            </a:lvl2pPr>
            <a:lvl3pPr marL="914312" indent="0">
              <a:buNone/>
              <a:defRPr sz="1600"/>
            </a:lvl3pPr>
            <a:lvl4pPr marL="1371468" indent="0">
              <a:buNone/>
              <a:defRPr sz="1400"/>
            </a:lvl4pPr>
            <a:lvl5pPr marL="1828624" indent="0">
              <a:buNone/>
              <a:defRPr sz="1400"/>
            </a:lvl5pPr>
            <a:lvl6pPr marL="2285780" indent="0">
              <a:buNone/>
              <a:defRPr sz="1400"/>
            </a:lvl6pPr>
            <a:lvl7pPr marL="2742936" indent="0">
              <a:buNone/>
              <a:defRPr sz="1400"/>
            </a:lvl7pPr>
            <a:lvl8pPr marL="3200092" indent="0">
              <a:buNone/>
              <a:defRPr sz="1400"/>
            </a:lvl8pPr>
            <a:lvl9pPr marL="3657249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E0409-9397-4F51-BCA6-107D173FC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42AEC-EB35-485C-9F89-57C2A0DB4B3B}" type="datetime3">
              <a:rPr lang="en-US"/>
              <a:pPr>
                <a:defRPr/>
              </a:pPr>
              <a:t>22 September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7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7869600" cy="430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5"/>
            <a:ext cx="3819600" cy="1528624"/>
          </a:xfrm>
        </p:spPr>
        <p:txBody>
          <a:bodyPr/>
          <a:lstStyle>
            <a:lvl1pPr>
              <a:defRPr sz="1800"/>
            </a:lvl1pPr>
            <a:lvl2pPr marL="228578" indent="-228578">
              <a:buFont typeface="Verdana"/>
              <a:buChar char="•"/>
              <a:defRPr sz="1800" baseline="0"/>
            </a:lvl2pPr>
            <a:lvl3pPr marL="457156" indent="-228578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312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200" y="2492375"/>
            <a:ext cx="3819600" cy="1533753"/>
          </a:xfrm>
        </p:spPr>
        <p:txBody>
          <a:bodyPr/>
          <a:lstStyle>
            <a:lvl1pPr>
              <a:defRPr sz="1800"/>
            </a:lvl1pPr>
            <a:lvl2pPr marL="228578" indent="-228578">
              <a:buFont typeface="Verdana"/>
              <a:buChar char="•"/>
              <a:defRPr sz="1800"/>
            </a:lvl2pPr>
            <a:lvl3pPr marL="457156" indent="-228578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60D96-BD0A-4792-8BAE-A46E79EED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016F6-04CD-44FC-9DD5-4A074E92F830}" type="datetime3">
              <a:rPr lang="en-US"/>
              <a:pPr>
                <a:defRPr/>
              </a:pPr>
              <a:t>22 September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820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CA718-D43B-46E8-A563-FF586DB37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8852-DBC7-49A3-AC8B-B3D54EC80B0B}" type="datetime3">
              <a:rPr lang="en-US"/>
              <a:pPr>
                <a:defRPr/>
              </a:pPr>
              <a:t>22 September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2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E60F-8A47-4A97-8A11-B91D737CC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E62A4-6850-4C02-82F4-DCB865CB9852}" type="datetime3">
              <a:rPr lang="en-US"/>
              <a:pPr>
                <a:defRPr/>
              </a:pPr>
              <a:t>22 September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5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00" y="1612256"/>
            <a:ext cx="2520000" cy="615553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7200" y="2492374"/>
            <a:ext cx="2520000" cy="1845755"/>
          </a:xfrm>
        </p:spPr>
        <p:txBody>
          <a:bodyPr/>
          <a:lstStyle>
            <a:lvl1pPr>
              <a:defRPr sz="1800"/>
            </a:lvl1pPr>
            <a:lvl2pPr marL="228578" indent="-228578">
              <a:buFont typeface="Verdana"/>
              <a:buChar char="•"/>
              <a:defRPr sz="1800" baseline="0"/>
            </a:lvl2pPr>
            <a:lvl3pPr marL="457156" indent="-228578">
              <a:buFont typeface="Wingdings" charset="2"/>
              <a:buChar char="§"/>
              <a:defRPr sz="1600"/>
            </a:lvl3pPr>
            <a:lvl4pPr>
              <a:defRPr sz="1600" baseline="0"/>
            </a:lvl4pPr>
            <a:lvl5pPr marL="914312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66800" y="1612255"/>
            <a:ext cx="5040000" cy="1538129"/>
          </a:xfrm>
        </p:spPr>
        <p:txBody>
          <a:bodyPr/>
          <a:lstStyle>
            <a:lvl1pPr>
              <a:defRPr sz="1800"/>
            </a:lvl1pPr>
            <a:lvl2pPr marL="228578" indent="-228578">
              <a:buFont typeface="Verdana"/>
              <a:buChar char="•"/>
              <a:defRPr sz="1800"/>
            </a:lvl2pPr>
            <a:lvl3pPr marL="457156" indent="-228578">
              <a:buFont typeface="Wingdings" charset="2"/>
              <a:buChar char="§"/>
              <a:defRPr sz="1600"/>
            </a:lvl3pPr>
            <a:lvl4pPr>
              <a:defRPr sz="1600" baseline="0"/>
            </a:lvl4pPr>
            <a:lvl5pPr>
              <a:defRPr sz="16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EFA17-80D4-42DD-BF9C-6127703F7E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EB3C6-B3AB-4DDF-90B1-38F8BE7B2AD0}" type="datetime3">
              <a:rPr lang="en-US"/>
              <a:pPr>
                <a:defRPr/>
              </a:pPr>
              <a:t>22 September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95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59561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612800"/>
            <a:ext cx="5486400" cy="307626"/>
          </a:xfrm>
        </p:spPr>
        <p:txBody>
          <a:bodyPr/>
          <a:lstStyle>
            <a:lvl1pPr marL="0" indent="0">
              <a:buNone/>
              <a:defRPr sz="3200"/>
            </a:lvl1pPr>
            <a:lvl2pPr marL="457156" indent="0">
              <a:buNone/>
              <a:defRPr sz="2800"/>
            </a:lvl2pPr>
            <a:lvl3pPr marL="914312" indent="0">
              <a:buNone/>
              <a:defRPr sz="2400"/>
            </a:lvl3pPr>
            <a:lvl4pPr marL="1371468" indent="0">
              <a:buNone/>
              <a:defRPr sz="2000"/>
            </a:lvl4pPr>
            <a:lvl5pPr marL="1828624" indent="0">
              <a:buNone/>
              <a:defRPr sz="2000"/>
            </a:lvl5pPr>
            <a:lvl6pPr marL="2285780" indent="0">
              <a:buNone/>
              <a:defRPr sz="2000"/>
            </a:lvl6pPr>
            <a:lvl7pPr marL="2742936" indent="0">
              <a:buNone/>
              <a:defRPr sz="2000"/>
            </a:lvl7pPr>
            <a:lvl8pPr marL="3200092" indent="0">
              <a:buNone/>
              <a:defRPr sz="2000"/>
            </a:lvl8pPr>
            <a:lvl9pPr marL="3657249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367338"/>
            <a:ext cx="5486400" cy="235243"/>
          </a:xfrm>
        </p:spPr>
        <p:txBody>
          <a:bodyPr/>
          <a:lstStyle>
            <a:lvl1pPr marL="0" indent="0">
              <a:lnSpc>
                <a:spcPts val="1800"/>
              </a:lnSpc>
              <a:buNone/>
              <a:defRPr sz="1400"/>
            </a:lvl1pPr>
            <a:lvl2pPr marL="457156" indent="0">
              <a:buNone/>
              <a:defRPr sz="1200"/>
            </a:lvl2pPr>
            <a:lvl3pPr marL="914312" indent="0">
              <a:buNone/>
              <a:defRPr sz="1000"/>
            </a:lvl3pPr>
            <a:lvl4pPr marL="1371468" indent="0">
              <a:buNone/>
              <a:defRPr sz="900"/>
            </a:lvl4pPr>
            <a:lvl5pPr marL="1828624" indent="0">
              <a:buNone/>
              <a:defRPr sz="900"/>
            </a:lvl5pPr>
            <a:lvl6pPr marL="2285780" indent="0">
              <a:buNone/>
              <a:defRPr sz="900"/>
            </a:lvl6pPr>
            <a:lvl7pPr marL="2742936" indent="0">
              <a:buNone/>
              <a:defRPr sz="900"/>
            </a:lvl7pPr>
            <a:lvl8pPr marL="3200092" indent="0">
              <a:buNone/>
              <a:defRPr sz="900"/>
            </a:lvl8pPr>
            <a:lvl9pPr marL="365724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BE4F-17F2-4820-835A-1C7ED973F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DC229-BD09-4B39-8EE3-D1DE8646B209}" type="datetime3">
              <a:rPr lang="en-US"/>
              <a:pPr>
                <a:defRPr/>
              </a:pPr>
              <a:t>22 September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8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37425" y="2416175"/>
            <a:ext cx="2769989" cy="184575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1BC69-87CC-404C-9B20-77776AC98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4D6E3-A510-4BE9-A011-CB1879F671B6}" type="datetime3">
              <a:rPr lang="en-US"/>
              <a:pPr>
                <a:defRPr/>
              </a:pPr>
              <a:t>22 September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37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6589" y="1612901"/>
            <a:ext cx="787082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6589" y="2416175"/>
            <a:ext cx="7870825" cy="184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73813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2AB27D22-B93F-429E-BCDC-FC2FF205A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1"/>
            <a:ext cx="9144000" cy="957263"/>
          </a:xfrm>
          <a:prstGeom prst="rect">
            <a:avLst/>
          </a:prstGeom>
          <a:solidFill>
            <a:srgbClr val="20B1B4"/>
          </a:solidFill>
          <a:ln>
            <a:solidFill>
              <a:srgbClr val="37ACD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1" tIns="45715" rIns="91431" bIns="45715" anchor="ctr"/>
          <a:lstStyle/>
          <a:p>
            <a:pPr algn="ctr" defTabSz="45715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2" name="Picture 5" descr="JRC_Slides_Footer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4" y="6461126"/>
            <a:ext cx="612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" descr="JRC_Slides_Logo_EN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925" y="258764"/>
            <a:ext cx="14351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36588" y="6426200"/>
            <a:ext cx="2133600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 b="0">
                <a:solidFill>
                  <a:srgbClr val="004494"/>
                </a:solidFill>
                <a:ea typeface="MS PGothic" pitchFamily="34" charset="-128"/>
                <a:cs typeface="+mn-cs"/>
              </a:defRPr>
            </a:lvl1pPr>
          </a:lstStyle>
          <a:p>
            <a:pPr>
              <a:defRPr/>
            </a:pPr>
            <a:fld id="{CD58C8BE-8A4F-4C2F-8040-9B54B7B16689}" type="datetime3">
              <a:rPr lang="en-US"/>
              <a:pPr>
                <a:defRPr/>
              </a:pPr>
              <a:t>22 September 2015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4261302" y="6464808"/>
            <a:ext cx="612648" cy="393192"/>
          </a:xfrm>
          <a:prstGeom prst="rect">
            <a:avLst/>
          </a:prstGeom>
          <a:solidFill>
            <a:srgbClr val="20B1B4"/>
          </a:solidFill>
          <a:ln>
            <a:noFill/>
          </a:ln>
          <a:effectLst/>
          <a:extLst/>
        </p:spPr>
        <p:txBody>
          <a:bodyPr vert="horz" wrap="square" lIns="91431" tIns="45715" rIns="91431" bIns="45715" numCol="1" rtlCol="0" anchor="ctr" anchorCtr="0" compatLnSpc="1">
            <a:prstTxWarp prst="textNoShape">
              <a:avLst/>
            </a:prstTxWarp>
          </a:bodyPr>
          <a:lstStyle/>
          <a:p>
            <a:pPr marL="3175"/>
            <a:endParaRPr lang="en-US"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3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ＭＳ Ｐゴシック" pitchFamily="34" charset="-128"/>
          <a:cs typeface="ＭＳ Ｐゴシック" charset="0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ＭＳ Ｐゴシック" pitchFamily="34" charset="-128"/>
          <a:cs typeface="ＭＳ Ｐゴシック" charset="0"/>
        </a:defRPr>
      </a:lvl5pPr>
      <a:lvl6pPr marL="815897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052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209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36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867" indent="-342867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ＭＳ Ｐゴシック" pitchFamily="34" charset="-128"/>
          <a:cs typeface="ＭＳ Ｐゴシック" charset="0"/>
        </a:defRPr>
      </a:lvl1pPr>
      <a:lvl2pPr marL="228578" indent="-228578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ＭＳ Ｐゴシック" pitchFamily="34" charset="-128"/>
        </a:defRPr>
      </a:lvl2pPr>
      <a:lvl3pPr marL="457156" indent="-228578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ＭＳ Ｐゴシック" pitchFamily="34" charset="-128"/>
        </a:defRPr>
      </a:lvl3pPr>
      <a:lvl4pPr marL="685734" indent="-228578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Arial" pitchFamily="34" charset="0"/>
        <a:buChar char="•"/>
        <a:defRPr sz="1600">
          <a:solidFill>
            <a:srgbClr val="004494"/>
          </a:solidFill>
          <a:latin typeface="Verdana"/>
          <a:ea typeface="ＭＳ Ｐゴシック" pitchFamily="34" charset="-128"/>
        </a:defRPr>
      </a:lvl4pPr>
      <a:lvl5pPr marL="914312" indent="-228578" algn="l" rtl="0" fontAlgn="base">
        <a:lnSpc>
          <a:spcPts val="2399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ＭＳ Ｐゴシック" pitchFamily="34" charset="-128"/>
        </a:defRPr>
      </a:lvl5pPr>
      <a:lvl6pPr marL="2514358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514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8670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5826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2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8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4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0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6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2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9" algn="l" defTabSz="45715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79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180975" algn="l" defTabSz="914400" rtl="0" eaLnBrk="1" latinLnBrk="0" hangingPunct="1">
        <a:spcBef>
          <a:spcPts val="0"/>
        </a:spcBef>
        <a:buFont typeface="Arial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396000" indent="-216000" algn="l" defTabSz="914400" rtl="0" eaLnBrk="1" latinLnBrk="0" hangingPunct="1">
        <a:lnSpc>
          <a:spcPct val="100000"/>
        </a:lnSpc>
        <a:spcBef>
          <a:spcPts val="1000"/>
        </a:spcBef>
        <a:buFont typeface="Arial" pitchFamily="34" charset="0"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12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1000"/>
        </a:spcBef>
        <a:buFont typeface="Arial" pitchFamily="34" charset="0"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07632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257300" indent="-180975" algn="l" defTabSz="914400" rtl="0" eaLnBrk="1" latinLnBrk="0" hangingPunct="1">
        <a:spcBef>
          <a:spcPct val="20000"/>
        </a:spcBef>
        <a:buFont typeface="Arial" pitchFamily="34" charset="0"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4382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619250" indent="-180975" algn="l" defTabSz="914400" rtl="0" eaLnBrk="1" latinLnBrk="0" hangingPunct="1">
        <a:spcBef>
          <a:spcPct val="20000"/>
        </a:spcBef>
        <a:buFont typeface="Arial" pitchFamily="34" charset="0"/>
        <a:buChar char="−"/>
        <a:defRPr sz="2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slideLayout" Target="../slideLayouts/slideLayout11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8" Type="http://schemas.openxmlformats.org/officeDocument/2006/relationships/tags" Target="../tags/tag8.xml"/><Relationship Id="rId3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4.emf"/><Relationship Id="rId9" Type="http://schemas.openxmlformats.org/officeDocument/2006/relationships/image" Target="../media/image18.png"/><Relationship Id="rId1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4.emf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4.emf"/><Relationship Id="rId5" Type="http://schemas.openxmlformats.org/officeDocument/2006/relationships/image" Target="../media/image17.wmf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11" Type="http://schemas.microsoft.com/office/2007/relationships/hdphoto" Target="../media/hdphoto2.wdp"/><Relationship Id="rId5" Type="http://schemas.openxmlformats.org/officeDocument/2006/relationships/image" Target="../media/image15.png"/><Relationship Id="rId1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14.emf"/><Relationship Id="rId9" Type="http://schemas.openxmlformats.org/officeDocument/2006/relationships/image" Target="../media/image18.png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3020" y="6731005"/>
            <a:ext cx="685446" cy="126997"/>
          </a:xfrm>
          <a:prstGeom prst="rect">
            <a:avLst/>
          </a:prstGeom>
          <a:solidFill>
            <a:srgbClr val="14357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81" tIns="32240" rIns="64481" bIns="32240" rtlCol="0" anchor="ctr"/>
          <a:lstStyle/>
          <a:p>
            <a:pPr algn="ctr" defTabSz="456943" fontAlgn="auto">
              <a:spcBef>
                <a:spcPts val="0"/>
              </a:spcBef>
              <a:spcAft>
                <a:spcPts val="0"/>
              </a:spcAft>
            </a:pPr>
            <a:endParaRPr lang="ca-ES" sz="1800" b="0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1" y="895740"/>
            <a:ext cx="9144000" cy="5962261"/>
          </a:xfrm>
          <a:prstGeom prst="rect">
            <a:avLst/>
          </a:prstGeom>
          <a:solidFill>
            <a:srgbClr val="20B1B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63" tIns="32231" rIns="64463" bIns="32231" spcCol="0" rtlCol="0" anchor="ctr"/>
          <a:lstStyle/>
          <a:p>
            <a:pPr algn="ctr" defTabSz="456943" fontAlgn="auto">
              <a:spcBef>
                <a:spcPts val="0"/>
              </a:spcBef>
              <a:spcAft>
                <a:spcPts val="0"/>
              </a:spcAft>
            </a:pPr>
            <a:r>
              <a:rPr lang="ca-ES" sz="1800" b="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3" name="Picture 2" descr="logo_comisso_v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28" y="-39201"/>
            <a:ext cx="1925524" cy="1442610"/>
          </a:xfrm>
          <a:prstGeom prst="rect">
            <a:avLst/>
          </a:prstGeom>
        </p:spPr>
      </p:pic>
      <p:pic>
        <p:nvPicPr>
          <p:cNvPr id="4" name="Picture 3" descr="fig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289" y="2033509"/>
            <a:ext cx="3792539" cy="445864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14023" y="2303842"/>
            <a:ext cx="2754891" cy="540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69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300" b="0" spc="-28" dirty="0">
                <a:solidFill>
                  <a:prstClr val="white"/>
                </a:solidFill>
                <a:latin typeface="PFSquareSansPro-Medium"/>
                <a:cs typeface="PFSquareSansPro-Medium"/>
              </a:rPr>
              <a:t>Enhancing maritime domain awareness and responsiveness in Europe</a:t>
            </a:r>
            <a:endParaRPr lang="ca-ES" sz="1300" b="0" spc="-28" dirty="0">
              <a:solidFill>
                <a:prstClr val="white"/>
              </a:solidFill>
              <a:latin typeface="PFSquareSansPro-Medium"/>
              <a:cs typeface="PFSquareSansPro-Medium"/>
            </a:endParaRPr>
          </a:p>
        </p:txBody>
      </p:sp>
      <p:pic>
        <p:nvPicPr>
          <p:cNvPr id="2" name="Picture 1" descr="marca1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24" y="1470845"/>
            <a:ext cx="1280697" cy="69890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899516" y="2050320"/>
            <a:ext cx="2754891" cy="139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4569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0" spc="-28" dirty="0">
                <a:solidFill>
                  <a:prstClr val="white"/>
                </a:solidFill>
                <a:latin typeface="PFSquareSansPro-Medium"/>
                <a:cs typeface="PFSquareSansPro-Medium"/>
              </a:rPr>
              <a:t>Common Information  Sharing Environment</a:t>
            </a:r>
            <a:endParaRPr lang="ca-ES" sz="1000" b="0" spc="-28" dirty="0">
              <a:solidFill>
                <a:prstClr val="white"/>
              </a:solidFill>
              <a:latin typeface="PFSquareSansPro-Medium"/>
              <a:cs typeface="PFSquareSansPro-Medium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07740" y="2239096"/>
            <a:ext cx="8156749" cy="0"/>
          </a:xfrm>
          <a:prstGeom prst="line">
            <a:avLst/>
          </a:prstGeom>
          <a:ln w="190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90795" y="5772151"/>
            <a:ext cx="32200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Franco Oliveri</a:t>
            </a:r>
          </a:p>
          <a:p>
            <a:r>
              <a:rPr lang="it-IT" sz="1400" dirty="0" smtClean="0"/>
              <a:t>EUCISE 2020 – </a:t>
            </a:r>
            <a:r>
              <a:rPr lang="it-IT" sz="1400" dirty="0" err="1" smtClean="0"/>
              <a:t>Industry</a:t>
            </a:r>
            <a:r>
              <a:rPr lang="it-IT" sz="1400" dirty="0" smtClean="0"/>
              <a:t> </a:t>
            </a:r>
            <a:r>
              <a:rPr lang="it-IT" sz="1400" dirty="0" err="1" smtClean="0"/>
              <a:t>Day</a:t>
            </a:r>
            <a:endParaRPr lang="it-IT" sz="1400" dirty="0" smtClean="0"/>
          </a:p>
          <a:p>
            <a:r>
              <a:rPr lang="it-IT" sz="1400" dirty="0" smtClean="0"/>
              <a:t>Bruxelles, </a:t>
            </a:r>
            <a:r>
              <a:rPr lang="it-IT" sz="1400" dirty="0" err="1" smtClean="0"/>
              <a:t>September</a:t>
            </a:r>
            <a:r>
              <a:rPr lang="it-IT" sz="1400" dirty="0" smtClean="0"/>
              <a:t>, 23</a:t>
            </a:r>
            <a:r>
              <a:rPr lang="it-IT" sz="1400" baseline="30000" dirty="0" smtClean="0"/>
              <a:t>rd</a:t>
            </a:r>
            <a:r>
              <a:rPr lang="it-IT" sz="1600" dirty="0" smtClean="0"/>
              <a:t> 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11513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extBox 215"/>
          <p:cNvSpPr txBox="1"/>
          <p:nvPr/>
        </p:nvSpPr>
        <p:spPr>
          <a:xfrm>
            <a:off x="962417" y="3212976"/>
            <a:ext cx="719969" cy="4154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GB" sz="700" b="0" dirty="0" smtClean="0">
                <a:solidFill>
                  <a:srgbClr val="000000"/>
                </a:solidFill>
                <a:latin typeface="Arial"/>
                <a:cs typeface="+mn-cs"/>
              </a:rPr>
              <a:t>National Coordination Centre</a:t>
            </a:r>
          </a:p>
        </p:txBody>
      </p:sp>
      <p:sp>
        <p:nvSpPr>
          <p:cNvPr id="141" name="Arc 140"/>
          <p:cNvSpPr/>
          <p:nvPr/>
        </p:nvSpPr>
        <p:spPr>
          <a:xfrm rot="13512311">
            <a:off x="5202254" y="3729219"/>
            <a:ext cx="3154244" cy="2953170"/>
          </a:xfrm>
          <a:prstGeom prst="arc">
            <a:avLst>
              <a:gd name="adj1" fmla="val 16432374"/>
              <a:gd name="adj2" fmla="val 4688963"/>
            </a:avLst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GB" sz="2000" b="0" dirty="0">
              <a:solidFill>
                <a:srgbClr val="00000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1817681" y="1199722"/>
            <a:ext cx="5337313" cy="3915534"/>
          </a:xfrm>
          <a:prstGeom prst="ellipse">
            <a:avLst/>
          </a:prstGeom>
          <a:noFill/>
          <a:ln w="63500" cap="sq">
            <a:solidFill>
              <a:srgbClr val="FFC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spcAft>
                <a:spcPct val="20000"/>
              </a:spcAft>
              <a:buSzPct val="90000"/>
            </a:pPr>
            <a:endParaRPr lang="en-GB" sz="2000" dirty="0" smtClean="0">
              <a:solidFill>
                <a:srgbClr val="00206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2034" y="3179904"/>
            <a:ext cx="3240360" cy="3750529"/>
            <a:chOff x="192034" y="3179904"/>
            <a:chExt cx="3240360" cy="3750529"/>
          </a:xfrm>
        </p:grpSpPr>
        <p:sp>
          <p:nvSpPr>
            <p:cNvPr id="420" name="Arc 419"/>
            <p:cNvSpPr/>
            <p:nvPr/>
          </p:nvSpPr>
          <p:spPr>
            <a:xfrm rot="19800000">
              <a:off x="192034" y="3179904"/>
              <a:ext cx="3240360" cy="3750529"/>
            </a:xfrm>
            <a:prstGeom prst="arc">
              <a:avLst>
                <a:gd name="adj1" fmla="val 16555443"/>
                <a:gd name="adj2" fmla="val 4765946"/>
              </a:avLst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endParaRPr lang="en-GB" sz="2000" b="0" dirty="0">
                <a:solidFill>
                  <a:srgbClr val="000000"/>
                </a:solidFill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518299" y="3617338"/>
              <a:ext cx="72931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GB" sz="11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Member State X</a:t>
              </a:r>
            </a:p>
          </p:txBody>
        </p:sp>
      </p:grpSp>
      <p:sp>
        <p:nvSpPr>
          <p:cNvPr id="269" name="TextBox 268"/>
          <p:cNvSpPr txBox="1"/>
          <p:nvPr/>
        </p:nvSpPr>
        <p:spPr>
          <a:xfrm>
            <a:off x="6500991" y="3887199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GB" sz="11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Member State Y</a:t>
            </a:r>
          </a:p>
        </p:txBody>
      </p:sp>
      <p:sp>
        <p:nvSpPr>
          <p:cNvPr id="93" name="Cloud"/>
          <p:cNvSpPr>
            <a:spLocks noEditPoints="1" noChangeArrowheads="1"/>
          </p:cNvSpPr>
          <p:nvPr>
            <p:custDataLst>
              <p:tags r:id="rId1"/>
            </p:custDataLst>
          </p:nvPr>
        </p:nvSpPr>
        <p:spPr bwMode="auto">
          <a:xfrm>
            <a:off x="3482590" y="2273165"/>
            <a:ext cx="2088228" cy="15158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CCCC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54000" rIns="54000" anchor="ctr"/>
          <a:lstStyle/>
          <a:p>
            <a:pPr algn="ctr"/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</a:rPr>
              <a:t>Internet + secured</a:t>
            </a:r>
            <a:br>
              <a:rPr lang="en-US" sz="900" b="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900" b="0" dirty="0" smtClean="0">
                <a:solidFill>
                  <a:srgbClr val="000000"/>
                </a:solidFill>
                <a:latin typeface="Arial" pitchFamily="34" charset="0"/>
              </a:rPr>
              <a:t>communication protocols</a:t>
            </a:r>
            <a:endParaRPr lang="en-US" sz="900" b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434940" y="3496227"/>
            <a:ext cx="2335678" cy="2374788"/>
            <a:chOff x="1434940" y="3496227"/>
            <a:chExt cx="2335678" cy="2374788"/>
          </a:xfrm>
        </p:grpSpPr>
        <p:grpSp>
          <p:nvGrpSpPr>
            <p:cNvPr id="11" name="Group 10"/>
            <p:cNvGrpSpPr/>
            <p:nvPr/>
          </p:nvGrpSpPr>
          <p:grpSpPr>
            <a:xfrm>
              <a:off x="1434940" y="3496227"/>
              <a:ext cx="2335678" cy="2374788"/>
              <a:chOff x="1434940" y="3496227"/>
              <a:chExt cx="2335678" cy="2374788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434940" y="3496227"/>
                <a:ext cx="2335678" cy="2374788"/>
                <a:chOff x="1434940" y="3496227"/>
                <a:chExt cx="2335678" cy="2374788"/>
              </a:xfrm>
            </p:grpSpPr>
            <p:cxnSp>
              <p:nvCxnSpPr>
                <p:cNvPr id="349" name="Straight Connector 348"/>
                <p:cNvCxnSpPr>
                  <a:stCxn id="86" idx="4"/>
                </p:cNvCxnSpPr>
                <p:nvPr/>
              </p:nvCxnSpPr>
              <p:spPr>
                <a:xfrm flipV="1">
                  <a:off x="3110855" y="3496227"/>
                  <a:ext cx="659763" cy="877058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" name="Group 4"/>
                <p:cNvGrpSpPr/>
                <p:nvPr/>
              </p:nvGrpSpPr>
              <p:grpSpPr>
                <a:xfrm>
                  <a:off x="1434940" y="4347134"/>
                  <a:ext cx="1868558" cy="1523881"/>
                  <a:chOff x="1434940" y="4347134"/>
                  <a:chExt cx="1868558" cy="1523881"/>
                </a:xfrm>
              </p:grpSpPr>
              <p:sp>
                <p:nvSpPr>
                  <p:cNvPr id="160" name="Text Box 24"/>
                  <p:cNvSpPr txBox="1">
                    <a:spLocks noChangeAspect="1" noChangeArrowheads="1"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 rot="13644790">
                    <a:off x="2467260" y="4158968"/>
                    <a:ext cx="648072" cy="1024404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>
                      <a:spcBef>
                        <a:spcPct val="20000"/>
                      </a:spcBef>
                      <a:spcAft>
                        <a:spcPct val="20000"/>
                      </a:spcAft>
                      <a:buSzPct val="90000"/>
                    </a:pPr>
                    <a:endParaRPr lang="en-US" sz="800" b="0" dirty="0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08" name="Group 107"/>
                  <p:cNvGrpSpPr/>
                  <p:nvPr/>
                </p:nvGrpSpPr>
                <p:grpSpPr>
                  <a:xfrm rot="21363304">
                    <a:off x="1434940" y="4950179"/>
                    <a:ext cx="850540" cy="920836"/>
                    <a:chOff x="1324450" y="4854126"/>
                    <a:chExt cx="850540" cy="920836"/>
                  </a:xfrm>
                </p:grpSpPr>
                <p:sp>
                  <p:nvSpPr>
                    <p:cNvPr id="106" name="Text Box 24"/>
                    <p:cNvSpPr txBox="1">
                      <a:spLocks noChangeAspect="1" noChangeArrowheads="1"/>
                    </p:cNvSpPr>
                    <p:nvPr>
                      <p:custDataLst>
                        <p:tags r:id="rId37"/>
                      </p:custDataLst>
                    </p:nvPr>
                  </p:nvSpPr>
                  <p:spPr bwMode="auto">
                    <a:xfrm rot="14041114">
                      <a:off x="1706938" y="5034146"/>
                      <a:ext cx="648072" cy="288032"/>
                    </a:xfrm>
                    <a:prstGeom prst="rect">
                      <a:avLst/>
                    </a:prstGeom>
                    <a:no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270" rtlCol="0" anchor="ctr"/>
                    <a:lstStyle/>
                    <a:p>
                      <a:pPr algn="ctr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90000"/>
                      </a:pPr>
                      <a:endParaRPr lang="en-US" sz="800" b="0" dirty="0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7" name="Text Box 24"/>
                    <p:cNvSpPr txBox="1">
                      <a:spLocks noChangeAspect="1" noChangeArrowheads="1"/>
                    </p:cNvSpPr>
                    <p:nvPr>
                      <p:custDataLst>
                        <p:tags r:id="rId38"/>
                      </p:custDataLst>
                    </p:nvPr>
                  </p:nvSpPr>
                  <p:spPr bwMode="auto">
                    <a:xfrm rot="19454142">
                      <a:off x="1324450" y="5126890"/>
                      <a:ext cx="648072" cy="648072"/>
                    </a:xfrm>
                    <a:prstGeom prst="rect">
                      <a:avLst/>
                    </a:prstGeom>
                    <a:noFill/>
                    <a:ln w="635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vert="vert270" rtlCol="0" anchor="ctr"/>
                    <a:lstStyle/>
                    <a:p>
                      <a:pPr algn="ctr">
                        <a:spcBef>
                          <a:spcPct val="20000"/>
                        </a:spcBef>
                        <a:spcAft>
                          <a:spcPct val="20000"/>
                        </a:spcAft>
                        <a:buSzPct val="90000"/>
                      </a:pPr>
                      <a:r>
                        <a:rPr lang="en-US" sz="800" b="0" dirty="0" smtClean="0">
                          <a:solidFill>
                            <a:srgbClr val="000000"/>
                          </a:solidFill>
                        </a:rPr>
                        <a:t>PA</a:t>
                      </a:r>
                      <a:endParaRPr lang="en-US" sz="800" b="0" dirty="0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87" name="Oval 86"/>
              <p:cNvSpPr/>
              <p:nvPr/>
            </p:nvSpPr>
            <p:spPr>
              <a:xfrm rot="13752308">
                <a:off x="2311390" y="4704964"/>
                <a:ext cx="183462" cy="158157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GB" sz="1800" b="0" dirty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325" name="Straight Connector 324"/>
              <p:cNvCxnSpPr>
                <a:stCxn id="87" idx="0"/>
                <a:endCxn id="76" idx="1"/>
              </p:cNvCxnSpPr>
              <p:nvPr/>
            </p:nvCxnSpPr>
            <p:spPr>
              <a:xfrm flipH="1">
                <a:off x="2178109" y="4835709"/>
                <a:ext cx="165145" cy="36042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Arc 75"/>
              <p:cNvSpPr/>
              <p:nvPr/>
            </p:nvSpPr>
            <p:spPr bwMode="auto">
              <a:xfrm rot="8349891">
                <a:off x="2070097" y="5088117"/>
                <a:ext cx="216024" cy="216024"/>
              </a:xfrm>
              <a:prstGeom prst="arc">
                <a:avLst>
                  <a:gd name="adj1" fmla="val 16200000"/>
                  <a:gd name="adj2" fmla="val 5411809"/>
                </a:avLst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3175">
                  <a:spcBef>
                    <a:spcPct val="20000"/>
                  </a:spcBef>
                  <a:spcAft>
                    <a:spcPct val="20000"/>
                  </a:spcAft>
                  <a:buSzPct val="90000"/>
                  <a:defRPr/>
                </a:pPr>
                <a:endParaRPr lang="en-GB" sz="1800" b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 rot="13698151">
                <a:off x="2448667" y="4432100"/>
                <a:ext cx="680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GB" sz="800" b="0" dirty="0" smtClean="0">
                    <a:solidFill>
                      <a:srgbClr val="000000"/>
                    </a:solidFill>
                    <a:latin typeface="Arial"/>
                    <a:cs typeface="+mn-cs"/>
                  </a:rPr>
                  <a:t>CISE Service Provider</a:t>
                </a:r>
              </a:p>
            </p:txBody>
          </p:sp>
          <p:sp>
            <p:nvSpPr>
              <p:cNvPr id="125" name="Arc 124"/>
              <p:cNvSpPr/>
              <p:nvPr/>
            </p:nvSpPr>
            <p:spPr bwMode="auto">
              <a:xfrm rot="8349891">
                <a:off x="2510996" y="4886805"/>
                <a:ext cx="216024" cy="216024"/>
              </a:xfrm>
              <a:prstGeom prst="arc">
                <a:avLst>
                  <a:gd name="adj1" fmla="val 16200000"/>
                  <a:gd name="adj2" fmla="val 5411809"/>
                </a:avLst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3175">
                  <a:spcBef>
                    <a:spcPct val="20000"/>
                  </a:spcBef>
                  <a:spcAft>
                    <a:spcPct val="20000"/>
                  </a:spcAft>
                  <a:buSzPct val="90000"/>
                  <a:defRPr/>
                </a:pPr>
                <a:endParaRPr lang="en-GB" sz="1800" b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86" name="Oval 85"/>
            <p:cNvSpPr/>
            <p:nvPr/>
          </p:nvSpPr>
          <p:spPr>
            <a:xfrm rot="13752308">
              <a:off x="2959257" y="4345873"/>
              <a:ext cx="183462" cy="15815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endParaRPr lang="en-GB" sz="1800" b="0" dirty="0">
                <a:solidFill>
                  <a:srgbClr val="B1DCEE"/>
                </a:solidFill>
                <a:latin typeface="Arial" pitchFamily="34" charset="0"/>
              </a:endParaRPr>
            </a:p>
          </p:txBody>
        </p:sp>
      </p:grpSp>
      <p:cxnSp>
        <p:nvCxnSpPr>
          <p:cNvPr id="353" name="Straight Connector 352"/>
          <p:cNvCxnSpPr>
            <a:stCxn id="100" idx="4"/>
          </p:cNvCxnSpPr>
          <p:nvPr/>
        </p:nvCxnSpPr>
        <p:spPr>
          <a:xfrm flipH="1" flipV="1">
            <a:off x="5210778" y="3496227"/>
            <a:ext cx="805030" cy="788783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3842626" y="404664"/>
            <a:ext cx="1449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GB" sz="12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CISE</a:t>
            </a:r>
            <a:br>
              <a:rPr lang="en-GB" sz="1200" dirty="0" smtClean="0">
                <a:solidFill>
                  <a:srgbClr val="FFC000"/>
                </a:solidFill>
                <a:latin typeface="Arial" charset="0"/>
                <a:cs typeface="Arial" charset="0"/>
              </a:rPr>
            </a:br>
            <a:r>
              <a:rPr lang="en-GB" sz="1200" dirty="0" smtClean="0">
                <a:solidFill>
                  <a:srgbClr val="FFC000"/>
                </a:solidFill>
                <a:latin typeface="Arial" charset="0"/>
                <a:cs typeface="Arial" charset="0"/>
              </a:rPr>
              <a:t>Hybrid Vision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001087" y="4869681"/>
            <a:ext cx="877764" cy="1699504"/>
            <a:chOff x="2001087" y="4869681"/>
            <a:chExt cx="877764" cy="1699504"/>
          </a:xfrm>
        </p:grpSpPr>
        <p:grpSp>
          <p:nvGrpSpPr>
            <p:cNvPr id="117" name="Group 116"/>
            <p:cNvGrpSpPr/>
            <p:nvPr/>
          </p:nvGrpSpPr>
          <p:grpSpPr>
            <a:xfrm rot="21363304">
              <a:off x="2001087" y="5648349"/>
              <a:ext cx="850540" cy="920836"/>
              <a:chOff x="1324450" y="4854126"/>
              <a:chExt cx="850540" cy="920836"/>
            </a:xfrm>
          </p:grpSpPr>
          <p:sp>
            <p:nvSpPr>
              <p:cNvPr id="118" name="Text Box 24"/>
              <p:cNvSpPr txBox="1">
                <a:spLocks noChangeAspect="1"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 rot="14041114">
                <a:off x="1706938" y="5034146"/>
                <a:ext cx="648072" cy="28803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Text Box 24"/>
              <p:cNvSpPr txBox="1">
                <a:spLocks noChangeAspect="1"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 rot="19454142">
                <a:off x="1324450" y="5126890"/>
                <a:ext cx="648072" cy="64807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US" sz="800" b="0" dirty="0" smtClean="0">
                    <a:solidFill>
                      <a:srgbClr val="000000"/>
                    </a:solidFill>
                  </a:rPr>
                  <a:t>PA</a:t>
                </a: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3" name="Arc 122"/>
            <p:cNvSpPr/>
            <p:nvPr/>
          </p:nvSpPr>
          <p:spPr bwMode="auto">
            <a:xfrm rot="8349891">
              <a:off x="2662827" y="5808536"/>
              <a:ext cx="216024" cy="216024"/>
            </a:xfrm>
            <a:prstGeom prst="arc">
              <a:avLst>
                <a:gd name="adj1" fmla="val 16200000"/>
                <a:gd name="adj2" fmla="val 541180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3175">
                <a:spcBef>
                  <a:spcPct val="20000"/>
                </a:spcBef>
                <a:spcAft>
                  <a:spcPct val="20000"/>
                </a:spcAft>
                <a:buSzPct val="90000"/>
                <a:defRPr/>
              </a:pPr>
              <a:endParaRPr lang="en-GB" sz="1800" b="0">
                <a:solidFill>
                  <a:srgbClr val="B1DCEE"/>
                </a:solidFill>
                <a:latin typeface="Arial" pitchFamily="34" charset="0"/>
              </a:endParaRPr>
            </a:p>
          </p:txBody>
        </p:sp>
        <p:cxnSp>
          <p:nvCxnSpPr>
            <p:cNvPr id="124" name="Straight Connector 123"/>
            <p:cNvCxnSpPr>
              <a:stCxn id="87" idx="1"/>
              <a:endCxn id="123" idx="1"/>
            </p:cNvCxnSpPr>
            <p:nvPr/>
          </p:nvCxnSpPr>
          <p:spPr>
            <a:xfrm>
              <a:off x="2403168" y="4869681"/>
              <a:ext cx="367671" cy="104686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2" name="TextBox 161"/>
          <p:cNvSpPr txBox="1"/>
          <p:nvPr/>
        </p:nvSpPr>
        <p:spPr>
          <a:xfrm>
            <a:off x="7959533" y="4283778"/>
            <a:ext cx="932947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GB" sz="800" b="0" dirty="0" smtClean="0">
                <a:solidFill>
                  <a:srgbClr val="000000"/>
                </a:solidFill>
                <a:latin typeface="Arial"/>
                <a:cs typeface="+mn-cs"/>
              </a:rPr>
              <a:t>Consumer of CISE Services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995936" y="1196752"/>
            <a:ext cx="1152128" cy="1203449"/>
            <a:chOff x="3995936" y="1196752"/>
            <a:chExt cx="1152128" cy="1203449"/>
          </a:xfrm>
        </p:grpSpPr>
        <p:sp>
          <p:nvSpPr>
            <p:cNvPr id="235" name="Text Box 24"/>
            <p:cNvSpPr txBox="1">
              <a:spLocks noChangeAspect="1"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80555" y="1196752"/>
              <a:ext cx="579477" cy="47669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US" sz="800" b="0" dirty="0" smtClean="0">
                  <a:solidFill>
                    <a:srgbClr val="000000"/>
                  </a:solidFill>
                </a:rPr>
                <a:t>EC</a:t>
              </a:r>
              <a:endParaRPr lang="en-US" sz="800" b="0" dirty="0">
                <a:solidFill>
                  <a:srgbClr val="000000"/>
                </a:solidFill>
              </a:endParaRPr>
            </a:p>
          </p:txBody>
        </p:sp>
        <p:cxnSp>
          <p:nvCxnSpPr>
            <p:cNvPr id="234" name="AutoShape 68"/>
            <p:cNvCxnSpPr>
              <a:cxnSpLocks noChangeShapeType="1"/>
              <a:stCxn id="242" idx="2"/>
            </p:cNvCxnSpPr>
            <p:nvPr>
              <p:custDataLst>
                <p:tags r:id="rId33"/>
              </p:custDataLst>
            </p:nvPr>
          </p:nvCxnSpPr>
          <p:spPr bwMode="auto">
            <a:xfrm>
              <a:off x="4542906" y="1806513"/>
              <a:ext cx="0" cy="5936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2" name="Rectangle 241"/>
            <p:cNvSpPr/>
            <p:nvPr/>
          </p:nvSpPr>
          <p:spPr>
            <a:xfrm>
              <a:off x="4470898" y="1662497"/>
              <a:ext cx="144016" cy="14401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endParaRPr lang="en-GB" sz="1800" b="0" dirty="0">
                <a:solidFill>
                  <a:srgbClr val="B1DCEE"/>
                </a:solidFill>
                <a:latin typeface="Arial" pitchFamily="34" charset="0"/>
              </a:endParaRP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3995936" y="1828660"/>
              <a:ext cx="1152128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GB" sz="800" b="0" dirty="0" smtClean="0">
                  <a:solidFill>
                    <a:srgbClr val="000000"/>
                  </a:solidFill>
                  <a:latin typeface="Arial"/>
                  <a:cs typeface="+mn-cs"/>
                </a:rPr>
                <a:t>Supporting websites such as the registry of authorities</a:t>
              </a:r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2748431" y="5192280"/>
            <a:ext cx="7200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GB" sz="800" b="0" dirty="0" smtClean="0">
                <a:solidFill>
                  <a:srgbClr val="000000"/>
                </a:solidFill>
                <a:latin typeface="Arial"/>
                <a:cs typeface="+mn-cs"/>
              </a:rPr>
              <a:t>National Single Window</a:t>
            </a:r>
          </a:p>
        </p:txBody>
      </p:sp>
      <p:cxnSp>
        <p:nvCxnSpPr>
          <p:cNvPr id="91" name="Straight Connector 90"/>
          <p:cNvCxnSpPr>
            <a:stCxn id="125" idx="1"/>
          </p:cNvCxnSpPr>
          <p:nvPr/>
        </p:nvCxnSpPr>
        <p:spPr>
          <a:xfrm>
            <a:off x="2619008" y="4994817"/>
            <a:ext cx="2159722" cy="1027385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42226" y="3031102"/>
            <a:ext cx="3240364" cy="2373057"/>
            <a:chOff x="242226" y="3031102"/>
            <a:chExt cx="3240364" cy="2373057"/>
          </a:xfrm>
        </p:grpSpPr>
        <p:grpSp>
          <p:nvGrpSpPr>
            <p:cNvPr id="9" name="Group 8"/>
            <p:cNvGrpSpPr/>
            <p:nvPr/>
          </p:nvGrpSpPr>
          <p:grpSpPr>
            <a:xfrm>
              <a:off x="242226" y="3031102"/>
              <a:ext cx="3240364" cy="2373057"/>
              <a:chOff x="242226" y="3031102"/>
              <a:chExt cx="3240364" cy="2373057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242226" y="3031102"/>
                <a:ext cx="3240364" cy="2373057"/>
                <a:chOff x="242226" y="3031102"/>
                <a:chExt cx="3240364" cy="2373057"/>
              </a:xfrm>
            </p:grpSpPr>
            <p:sp>
              <p:nvSpPr>
                <p:cNvPr id="302" name="Text Box 24"/>
                <p:cNvSpPr txBox="1">
                  <a:spLocks noChangeAspect="1"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 rot="14040932">
                  <a:off x="1677919" y="3311677"/>
                  <a:ext cx="648072" cy="1024404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US" sz="8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03" name="Oval 302"/>
                <p:cNvSpPr/>
                <p:nvPr/>
              </p:nvSpPr>
              <p:spPr>
                <a:xfrm rot="13752308">
                  <a:off x="2200460" y="3538260"/>
                  <a:ext cx="183462" cy="15815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3175" algn="ctr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GB" sz="1800" b="0" dirty="0">
                    <a:solidFill>
                      <a:srgbClr val="B1DCE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 rot="13752308">
                  <a:off x="1706465" y="4084821"/>
                  <a:ext cx="183462" cy="158157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3175" algn="ctr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GB" sz="1800" b="0" dirty="0">
                    <a:solidFill>
                      <a:srgbClr val="B1DCE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97" name="Text Box 24"/>
                <p:cNvSpPr txBox="1">
                  <a:spLocks noChangeAspect="1" noChangeArrowheads="1"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 rot="14041114">
                  <a:off x="1017582" y="4249743"/>
                  <a:ext cx="648072" cy="288032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US" sz="8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02" name="Text Box 24"/>
                <p:cNvSpPr txBox="1">
                  <a:spLocks noChangeAspect="1" noChangeArrowheads="1"/>
                </p:cNvSpPr>
                <p:nvPr>
                  <p:custDataLst>
                    <p:tags r:id="rId31"/>
                  </p:custDataLst>
                </p:nvPr>
              </p:nvSpPr>
              <p:spPr bwMode="auto">
                <a:xfrm rot="19454142">
                  <a:off x="635094" y="4342487"/>
                  <a:ext cx="648072" cy="648072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r>
                    <a:rPr lang="en-US" sz="800" b="0" dirty="0" smtClean="0">
                      <a:solidFill>
                        <a:srgbClr val="000000"/>
                      </a:solidFill>
                    </a:rPr>
                    <a:t>PA</a:t>
                  </a:r>
                  <a:endParaRPr lang="en-US" sz="800" b="0" dirty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347" name="Straight Connector 346"/>
                <p:cNvCxnSpPr>
                  <a:stCxn id="303" idx="4"/>
                </p:cNvCxnSpPr>
                <p:nvPr/>
              </p:nvCxnSpPr>
              <p:spPr>
                <a:xfrm flipV="1">
                  <a:off x="2352058" y="3031102"/>
                  <a:ext cx="1130532" cy="53457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5" name="TextBox 154"/>
                <p:cNvSpPr txBox="1"/>
                <p:nvPr/>
              </p:nvSpPr>
              <p:spPr>
                <a:xfrm>
                  <a:off x="242226" y="4942494"/>
                  <a:ext cx="1152128" cy="461665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r>
                    <a:rPr lang="en-GB" sz="800" b="0" dirty="0" smtClean="0">
                      <a:solidFill>
                        <a:srgbClr val="000000"/>
                      </a:solidFill>
                      <a:latin typeface="Arial"/>
                      <a:cs typeface="+mn-cs"/>
                    </a:rPr>
                    <a:t>Public Administration  directly providing CISE Services </a:t>
                  </a:r>
                </a:p>
              </p:txBody>
            </p:sp>
            <p:sp>
              <p:nvSpPr>
                <p:cNvPr id="182" name="Arc 181"/>
                <p:cNvSpPr/>
                <p:nvPr/>
              </p:nvSpPr>
              <p:spPr bwMode="auto">
                <a:xfrm rot="8640000">
                  <a:off x="1557320" y="3789116"/>
                  <a:ext cx="216024" cy="216024"/>
                </a:xfrm>
                <a:prstGeom prst="arc">
                  <a:avLst>
                    <a:gd name="adj1" fmla="val 16200000"/>
                    <a:gd name="adj2" fmla="val 5411809"/>
                  </a:avLst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3175" algn="ctr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3175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  <a:defRPr/>
                  </a:pPr>
                  <a:endParaRPr lang="en-GB" sz="1800" b="0">
                    <a:solidFill>
                      <a:srgbClr val="B1DCEE"/>
                    </a:solidFill>
                    <a:latin typeface="Arial" pitchFamily="34" charset="0"/>
                  </a:endParaRPr>
                </a:p>
              </p:txBody>
            </p:sp>
          </p:grpSp>
          <p:sp>
            <p:nvSpPr>
              <p:cNvPr id="75" name="Arc 74"/>
              <p:cNvSpPr/>
              <p:nvPr/>
            </p:nvSpPr>
            <p:spPr bwMode="auto">
              <a:xfrm rot="8725352">
                <a:off x="1278348" y="4224021"/>
                <a:ext cx="216024" cy="216024"/>
              </a:xfrm>
              <a:prstGeom prst="arc">
                <a:avLst>
                  <a:gd name="adj1" fmla="val 16200000"/>
                  <a:gd name="adj2" fmla="val 5411809"/>
                </a:avLst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3175">
                  <a:spcBef>
                    <a:spcPct val="20000"/>
                  </a:spcBef>
                  <a:spcAft>
                    <a:spcPct val="20000"/>
                  </a:spcAft>
                  <a:buSzPct val="90000"/>
                  <a:defRPr/>
                </a:pPr>
                <a:endParaRPr lang="en-GB" sz="1800" b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 rot="14048045">
                <a:off x="1675953" y="3610297"/>
                <a:ext cx="6803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GB" sz="800" b="0" dirty="0" smtClean="0">
                    <a:solidFill>
                      <a:srgbClr val="000000"/>
                    </a:solidFill>
                    <a:latin typeface="Arial"/>
                    <a:cs typeface="+mn-cs"/>
                  </a:rPr>
                  <a:t>CISE Service Provider</a:t>
                </a:r>
              </a:p>
            </p:txBody>
          </p:sp>
        </p:grpSp>
        <p:cxnSp>
          <p:nvCxnSpPr>
            <p:cNvPr id="295" name="Straight Connector 294"/>
            <p:cNvCxnSpPr>
              <a:stCxn id="85" idx="0"/>
              <a:endCxn id="75" idx="1"/>
            </p:cNvCxnSpPr>
            <p:nvPr/>
          </p:nvCxnSpPr>
          <p:spPr>
            <a:xfrm flipH="1">
              <a:off x="1386360" y="4215566"/>
              <a:ext cx="351969" cy="11646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Straight Connector 102"/>
          <p:cNvCxnSpPr>
            <a:stCxn id="130" idx="1"/>
          </p:cNvCxnSpPr>
          <p:nvPr/>
        </p:nvCxnSpPr>
        <p:spPr>
          <a:xfrm flipH="1">
            <a:off x="4994754" y="4847984"/>
            <a:ext cx="1484823" cy="117421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01" idx="5"/>
          </p:cNvCxnSpPr>
          <p:nvPr/>
        </p:nvCxnSpPr>
        <p:spPr>
          <a:xfrm>
            <a:off x="6801016" y="4611600"/>
            <a:ext cx="908727" cy="42741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stCxn id="101" idx="4"/>
            <a:endCxn id="84" idx="1"/>
          </p:cNvCxnSpPr>
          <p:nvPr/>
        </p:nvCxnSpPr>
        <p:spPr>
          <a:xfrm>
            <a:off x="6777653" y="4676392"/>
            <a:ext cx="374822" cy="57624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stCxn id="101" idx="2"/>
            <a:endCxn id="94" idx="1"/>
          </p:cNvCxnSpPr>
          <p:nvPr/>
        </p:nvCxnSpPr>
        <p:spPr>
          <a:xfrm flipH="1">
            <a:off x="6619947" y="4696917"/>
            <a:ext cx="38347" cy="1139247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6991285" y="5040392"/>
            <a:ext cx="856264" cy="909538"/>
            <a:chOff x="6991285" y="5040392"/>
            <a:chExt cx="856264" cy="909538"/>
          </a:xfrm>
        </p:grpSpPr>
        <p:grpSp>
          <p:nvGrpSpPr>
            <p:cNvPr id="109" name="Group 108"/>
            <p:cNvGrpSpPr/>
            <p:nvPr/>
          </p:nvGrpSpPr>
          <p:grpSpPr>
            <a:xfrm rot="545667">
              <a:off x="6991285" y="5040392"/>
              <a:ext cx="856264" cy="909538"/>
              <a:chOff x="7248729" y="4462289"/>
              <a:chExt cx="856264" cy="909538"/>
            </a:xfrm>
          </p:grpSpPr>
          <p:sp>
            <p:nvSpPr>
              <p:cNvPr id="246" name="Text Box 24"/>
              <p:cNvSpPr txBox="1">
                <a:spLocks noChangeAspect="1"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 rot="7437648">
                <a:off x="7068709" y="4642309"/>
                <a:ext cx="648072" cy="28803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Text Box 24"/>
              <p:cNvSpPr txBox="1">
                <a:spLocks noChangeAspect="1"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 rot="12837648">
                <a:off x="7456921" y="4723755"/>
                <a:ext cx="648072" cy="64807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US" sz="800" b="0" dirty="0" smtClean="0">
                    <a:solidFill>
                      <a:srgbClr val="000000"/>
                    </a:solidFill>
                  </a:rPr>
                  <a:t>PA</a:t>
                </a: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84" name="Arc 83"/>
            <p:cNvSpPr/>
            <p:nvPr/>
          </p:nvSpPr>
          <p:spPr bwMode="auto">
            <a:xfrm rot="2715534">
              <a:off x="7044463" y="5144622"/>
              <a:ext cx="216024" cy="216024"/>
            </a:xfrm>
            <a:prstGeom prst="arc">
              <a:avLst>
                <a:gd name="adj1" fmla="val 16200000"/>
                <a:gd name="adj2" fmla="val 541180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3175">
                <a:spcBef>
                  <a:spcPct val="20000"/>
                </a:spcBef>
                <a:spcAft>
                  <a:spcPct val="20000"/>
                </a:spcAft>
                <a:buSzPct val="90000"/>
                <a:defRPr/>
              </a:pPr>
              <a:endParaRPr lang="en-GB" sz="1800" b="0">
                <a:solidFill>
                  <a:srgbClr val="B1DCEE"/>
                </a:solidFill>
                <a:latin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15476" y="4516959"/>
            <a:ext cx="883112" cy="864401"/>
            <a:chOff x="7515476" y="4516959"/>
            <a:chExt cx="883112" cy="864401"/>
          </a:xfrm>
        </p:grpSpPr>
        <p:grpSp>
          <p:nvGrpSpPr>
            <p:cNvPr id="122" name="Group 121"/>
            <p:cNvGrpSpPr/>
            <p:nvPr/>
          </p:nvGrpSpPr>
          <p:grpSpPr>
            <a:xfrm rot="894202">
              <a:off x="7515476" y="4516959"/>
              <a:ext cx="883112" cy="864401"/>
              <a:chOff x="7680265" y="3531640"/>
              <a:chExt cx="883112" cy="864401"/>
            </a:xfrm>
          </p:grpSpPr>
          <p:sp>
            <p:nvSpPr>
              <p:cNvPr id="166" name="Text Box 24"/>
              <p:cNvSpPr txBox="1"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 rot="7051706">
                <a:off x="7500245" y="3711660"/>
                <a:ext cx="648072" cy="28803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Text Box 24"/>
              <p:cNvSpPr txBox="1">
                <a:spLocks noChangeAspect="1"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 rot="12451706">
                <a:off x="7915305" y="3747969"/>
                <a:ext cx="648072" cy="64807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US" sz="800" b="0" dirty="0" smtClean="0">
                    <a:solidFill>
                      <a:srgbClr val="000000"/>
                    </a:solidFill>
                  </a:rPr>
                  <a:t>PA</a:t>
                </a: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0" name="Arc 89"/>
            <p:cNvSpPr/>
            <p:nvPr/>
          </p:nvSpPr>
          <p:spPr bwMode="auto">
            <a:xfrm rot="2308890">
              <a:off x="7580542" y="4582691"/>
              <a:ext cx="216024" cy="216024"/>
            </a:xfrm>
            <a:prstGeom prst="arc">
              <a:avLst>
                <a:gd name="adj1" fmla="val 16200000"/>
                <a:gd name="adj2" fmla="val 541180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3175">
                <a:spcBef>
                  <a:spcPct val="20000"/>
                </a:spcBef>
                <a:spcAft>
                  <a:spcPct val="20000"/>
                </a:spcAft>
                <a:buSzPct val="90000"/>
                <a:defRPr/>
              </a:pPr>
              <a:endParaRPr lang="en-GB" sz="1800" b="0">
                <a:solidFill>
                  <a:srgbClr val="B1DCEE"/>
                </a:solidFill>
                <a:latin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388561" y="5663664"/>
            <a:ext cx="883112" cy="864401"/>
            <a:chOff x="6388561" y="5663664"/>
            <a:chExt cx="883112" cy="864401"/>
          </a:xfrm>
        </p:grpSpPr>
        <p:grpSp>
          <p:nvGrpSpPr>
            <p:cNvPr id="112" name="Group 111"/>
            <p:cNvGrpSpPr/>
            <p:nvPr/>
          </p:nvGrpSpPr>
          <p:grpSpPr>
            <a:xfrm rot="977827">
              <a:off x="6388561" y="5663664"/>
              <a:ext cx="883112" cy="864401"/>
              <a:chOff x="7680265" y="3531640"/>
              <a:chExt cx="883112" cy="864401"/>
            </a:xfrm>
          </p:grpSpPr>
          <p:sp>
            <p:nvSpPr>
              <p:cNvPr id="113" name="Text Box 24"/>
              <p:cNvSpPr txBox="1"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 rot="7051706">
                <a:off x="7500245" y="3711660"/>
                <a:ext cx="648072" cy="28803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Text Box 24"/>
              <p:cNvSpPr txBox="1">
                <a:spLocks noChangeAspect="1"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 rot="12451706">
                <a:off x="7915305" y="3747969"/>
                <a:ext cx="648072" cy="64807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US" sz="800" b="0" dirty="0" smtClean="0">
                    <a:solidFill>
                      <a:srgbClr val="000000"/>
                    </a:solidFill>
                  </a:rPr>
                  <a:t>PA</a:t>
                </a: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4" name="Arc 93"/>
            <p:cNvSpPr/>
            <p:nvPr/>
          </p:nvSpPr>
          <p:spPr bwMode="auto">
            <a:xfrm rot="2715534">
              <a:off x="6511935" y="5728152"/>
              <a:ext cx="216024" cy="216024"/>
            </a:xfrm>
            <a:prstGeom prst="arc">
              <a:avLst>
                <a:gd name="adj1" fmla="val 16200000"/>
                <a:gd name="adj2" fmla="val 541180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3175">
                <a:spcBef>
                  <a:spcPct val="20000"/>
                </a:spcBef>
                <a:spcAft>
                  <a:spcPct val="20000"/>
                </a:spcAft>
                <a:buSzPct val="90000"/>
                <a:defRPr/>
              </a:pPr>
              <a:endParaRPr lang="en-GB" sz="1800" b="0">
                <a:solidFill>
                  <a:srgbClr val="B1DCEE"/>
                </a:solidFill>
                <a:latin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36264" y="4178344"/>
            <a:ext cx="1024404" cy="777652"/>
            <a:chOff x="5836264" y="4178344"/>
            <a:chExt cx="1024404" cy="777652"/>
          </a:xfrm>
        </p:grpSpPr>
        <p:sp>
          <p:nvSpPr>
            <p:cNvPr id="99" name="Text Box 24"/>
            <p:cNvSpPr txBox="1">
              <a:spLocks noChangeAspect="1" noChangeArrowheads="1"/>
            </p:cNvSpPr>
            <p:nvPr>
              <p:custDataLst>
                <p:tags r:id="rId22"/>
              </p:custDataLst>
            </p:nvPr>
          </p:nvSpPr>
          <p:spPr bwMode="auto">
            <a:xfrm rot="7768769">
              <a:off x="6024430" y="4033861"/>
              <a:ext cx="648072" cy="1024404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endParaRPr lang="en-US" sz="800" b="0" dirty="0">
                <a:solidFill>
                  <a:srgbClr val="000000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 rot="7768769">
              <a:off x="5985114" y="4256210"/>
              <a:ext cx="183462" cy="15815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endParaRPr lang="en-GB" sz="1800" b="0" dirty="0">
                <a:solidFill>
                  <a:srgbClr val="B1DCEE"/>
                </a:solidFill>
                <a:latin typeface="Arial" pitchFamily="34" charset="0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 rot="18568769">
              <a:off x="6624885" y="4547035"/>
              <a:ext cx="183462" cy="158157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endParaRPr lang="en-GB" sz="1800" b="0" dirty="0">
                <a:solidFill>
                  <a:srgbClr val="B1DCEE"/>
                </a:solidFill>
                <a:latin typeface="Arial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 rot="7580718">
              <a:off x="5988193" y="4287666"/>
              <a:ext cx="6803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GB" sz="800" b="0" dirty="0" smtClean="0">
                  <a:solidFill>
                    <a:srgbClr val="000000"/>
                  </a:solidFill>
                  <a:latin typeface="Arial"/>
                  <a:cs typeface="+mn-cs"/>
                </a:rPr>
                <a:t>CISE Service Provider</a:t>
              </a:r>
            </a:p>
          </p:txBody>
        </p:sp>
        <p:sp>
          <p:nvSpPr>
            <p:cNvPr id="130" name="Arc 129"/>
            <p:cNvSpPr/>
            <p:nvPr/>
          </p:nvSpPr>
          <p:spPr bwMode="auto">
            <a:xfrm rot="2308890">
              <a:off x="6371565" y="4739972"/>
              <a:ext cx="216024" cy="216024"/>
            </a:xfrm>
            <a:prstGeom prst="arc">
              <a:avLst>
                <a:gd name="adj1" fmla="val 16200000"/>
                <a:gd name="adj2" fmla="val 541180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3175">
                <a:spcBef>
                  <a:spcPct val="20000"/>
                </a:spcBef>
                <a:spcAft>
                  <a:spcPct val="20000"/>
                </a:spcAft>
                <a:buSzPct val="90000"/>
                <a:defRPr/>
              </a:pPr>
              <a:endParaRPr lang="en-GB" sz="1800" b="0">
                <a:solidFill>
                  <a:srgbClr val="B1DCEE"/>
                </a:solidFill>
                <a:latin typeface="Arial" pitchFamily="34" charset="0"/>
              </a:endParaRPr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5780911" y="5091956"/>
            <a:ext cx="72008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GB" sz="800" b="0" dirty="0" smtClean="0">
                <a:solidFill>
                  <a:srgbClr val="000000"/>
                </a:solidFill>
                <a:latin typeface="Arial"/>
                <a:cs typeface="+mn-cs"/>
              </a:rPr>
              <a:t>National Single Window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943403" y="6381328"/>
            <a:ext cx="120347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GB" sz="800" b="0" dirty="0" smtClean="0">
                <a:solidFill>
                  <a:srgbClr val="000000"/>
                </a:solidFill>
                <a:latin typeface="Arial"/>
                <a:cs typeface="+mn-cs"/>
              </a:rPr>
              <a:t>Services for exchange of Maritime transport related data</a:t>
            </a:r>
          </a:p>
        </p:txBody>
      </p:sp>
      <p:cxnSp>
        <p:nvCxnSpPr>
          <p:cNvPr id="136" name="Straight Connector 135"/>
          <p:cNvCxnSpPr/>
          <p:nvPr/>
        </p:nvCxnSpPr>
        <p:spPr>
          <a:xfrm flipH="1">
            <a:off x="4546456" y="3765159"/>
            <a:ext cx="41948" cy="1051713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5465771" y="1260977"/>
            <a:ext cx="2599356" cy="1277549"/>
            <a:chOff x="5465771" y="1260977"/>
            <a:chExt cx="2599356" cy="1277549"/>
          </a:xfrm>
        </p:grpSpPr>
        <p:grpSp>
          <p:nvGrpSpPr>
            <p:cNvPr id="13" name="Group 12"/>
            <p:cNvGrpSpPr/>
            <p:nvPr/>
          </p:nvGrpSpPr>
          <p:grpSpPr>
            <a:xfrm rot="4108193">
              <a:off x="6297633" y="1689944"/>
              <a:ext cx="680310" cy="684754"/>
              <a:chOff x="1483165" y="344639"/>
              <a:chExt cx="680310" cy="684754"/>
            </a:xfrm>
          </p:grpSpPr>
          <p:sp>
            <p:nvSpPr>
              <p:cNvPr id="233" name="Text Box 24"/>
              <p:cNvSpPr txBox="1"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494994" y="344639"/>
                <a:ext cx="648072" cy="684754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Oval 235"/>
              <p:cNvSpPr/>
              <p:nvPr/>
            </p:nvSpPr>
            <p:spPr>
              <a:xfrm>
                <a:off x="1727299" y="836712"/>
                <a:ext cx="183462" cy="1263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GB" sz="1800" b="0" dirty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1727299" y="410954"/>
                <a:ext cx="183462" cy="1263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GB" sz="1800" b="0" dirty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483165" y="611790"/>
                <a:ext cx="68031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GB" sz="800" b="0" dirty="0" smtClean="0">
                    <a:solidFill>
                      <a:srgbClr val="000000"/>
                    </a:solidFill>
                    <a:latin typeface="Arial"/>
                    <a:cs typeface="+mn-cs"/>
                  </a:rPr>
                  <a:t>CISE S.P.</a:t>
                </a: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 rot="4091199">
              <a:off x="7385706" y="1229629"/>
              <a:ext cx="648073" cy="710769"/>
              <a:chOff x="457492" y="1218648"/>
              <a:chExt cx="648073" cy="710769"/>
            </a:xfrm>
          </p:grpSpPr>
          <p:sp>
            <p:nvSpPr>
              <p:cNvPr id="140" name="Text Box 24"/>
              <p:cNvSpPr txBox="1"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 rot="5400000">
                <a:off x="570992" y="1105149"/>
                <a:ext cx="421073" cy="64807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US" sz="800" b="0" dirty="0" smtClean="0">
                    <a:solidFill>
                      <a:srgbClr val="000000"/>
                    </a:solidFill>
                  </a:rPr>
                  <a:t>MARSUR National Node</a:t>
                </a: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2" name="Group 141"/>
              <p:cNvGrpSpPr/>
              <p:nvPr/>
            </p:nvGrpSpPr>
            <p:grpSpPr>
              <a:xfrm>
                <a:off x="457492" y="1636220"/>
                <a:ext cx="648072" cy="293197"/>
                <a:chOff x="826171" y="759538"/>
                <a:chExt cx="648072" cy="293197"/>
              </a:xfrm>
            </p:grpSpPr>
            <p:sp>
              <p:nvSpPr>
                <p:cNvPr id="143" name="Text Box 24"/>
                <p:cNvSpPr txBox="1">
                  <a:spLocks noChangeAspect="1" noChangeArrowheads="1"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826171" y="759538"/>
                  <a:ext cx="648072" cy="288032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US" sz="8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4" name="Arc 143"/>
                <p:cNvSpPr/>
                <p:nvPr/>
              </p:nvSpPr>
              <p:spPr bwMode="auto">
                <a:xfrm rot="16200000">
                  <a:off x="1042195" y="836711"/>
                  <a:ext cx="216024" cy="216024"/>
                </a:xfrm>
                <a:prstGeom prst="arc">
                  <a:avLst>
                    <a:gd name="adj1" fmla="val 16200000"/>
                    <a:gd name="adj2" fmla="val 5411809"/>
                  </a:avLst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3175" algn="ctr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3175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  <a:defRPr/>
                  </a:pPr>
                  <a:endParaRPr lang="en-GB" sz="1800" b="0">
                    <a:solidFill>
                      <a:srgbClr val="B1DCEE"/>
                    </a:solidFill>
                    <a:latin typeface="Arial" pitchFamily="34" charset="0"/>
                  </a:endParaRPr>
                </a:p>
              </p:txBody>
            </p:sp>
          </p:grpSp>
        </p:grpSp>
        <p:cxnSp>
          <p:nvCxnSpPr>
            <p:cNvPr id="145" name="Straight Connector 144"/>
            <p:cNvCxnSpPr>
              <a:stCxn id="144" idx="1"/>
              <a:endCxn id="89" idx="0"/>
            </p:cNvCxnSpPr>
            <p:nvPr/>
          </p:nvCxnSpPr>
          <p:spPr>
            <a:xfrm flipH="1">
              <a:off x="6893013" y="1676933"/>
              <a:ext cx="587069" cy="250085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endCxn id="236" idx="4"/>
            </p:cNvCxnSpPr>
            <p:nvPr/>
          </p:nvCxnSpPr>
          <p:spPr>
            <a:xfrm flipV="1">
              <a:off x="5465771" y="2129643"/>
              <a:ext cx="913643" cy="40888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766205" y="2758848"/>
            <a:ext cx="1824466" cy="795253"/>
            <a:chOff x="6766205" y="2758848"/>
            <a:chExt cx="1824466" cy="795253"/>
          </a:xfrm>
        </p:grpSpPr>
        <p:grpSp>
          <p:nvGrpSpPr>
            <p:cNvPr id="188" name="Group 187"/>
            <p:cNvGrpSpPr/>
            <p:nvPr/>
          </p:nvGrpSpPr>
          <p:grpSpPr>
            <a:xfrm rot="5871105">
              <a:off x="6768427" y="2756626"/>
              <a:ext cx="680310" cy="684754"/>
              <a:chOff x="1483165" y="344639"/>
              <a:chExt cx="680310" cy="684754"/>
            </a:xfrm>
          </p:grpSpPr>
          <p:sp>
            <p:nvSpPr>
              <p:cNvPr id="197" name="Text Box 24"/>
              <p:cNvSpPr txBox="1"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494994" y="344639"/>
                <a:ext cx="648072" cy="684754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1727299" y="836712"/>
                <a:ext cx="183462" cy="1263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GB" sz="1800" b="0" dirty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1727299" y="410954"/>
                <a:ext cx="183462" cy="1263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GB" sz="1800" b="0" dirty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1483165" y="611790"/>
                <a:ext cx="68031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GB" sz="800" b="0" dirty="0" smtClean="0">
                    <a:solidFill>
                      <a:srgbClr val="000000"/>
                    </a:solidFill>
                    <a:latin typeface="Arial"/>
                    <a:cs typeface="+mn-cs"/>
                  </a:rPr>
                  <a:t>CISE S.P.</a:t>
                </a:r>
              </a:p>
            </p:txBody>
          </p:sp>
        </p:grpSp>
        <p:grpSp>
          <p:nvGrpSpPr>
            <p:cNvPr id="189" name="Group 188"/>
            <p:cNvGrpSpPr/>
            <p:nvPr/>
          </p:nvGrpSpPr>
          <p:grpSpPr>
            <a:xfrm rot="5854111">
              <a:off x="7911250" y="2874680"/>
              <a:ext cx="648073" cy="710769"/>
              <a:chOff x="457492" y="1218648"/>
              <a:chExt cx="648073" cy="710769"/>
            </a:xfrm>
          </p:grpSpPr>
          <p:sp>
            <p:nvSpPr>
              <p:cNvPr id="191" name="Text Box 24"/>
              <p:cNvSpPr txBox="1"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 rot="5400000">
                <a:off x="570992" y="1105149"/>
                <a:ext cx="421073" cy="64807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US" sz="800" b="0" dirty="0" smtClean="0">
                    <a:solidFill>
                      <a:srgbClr val="000000"/>
                    </a:solidFill>
                  </a:rPr>
                  <a:t>E-Custom</a:t>
                </a: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93" name="Group 192"/>
              <p:cNvGrpSpPr/>
              <p:nvPr/>
            </p:nvGrpSpPr>
            <p:grpSpPr>
              <a:xfrm>
                <a:off x="457492" y="1636220"/>
                <a:ext cx="648072" cy="293197"/>
                <a:chOff x="826171" y="759538"/>
                <a:chExt cx="648072" cy="293197"/>
              </a:xfrm>
            </p:grpSpPr>
            <p:sp>
              <p:nvSpPr>
                <p:cNvPr id="195" name="Text Box 24"/>
                <p:cNvSpPr txBox="1">
                  <a:spLocks noChangeAspect="1"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826171" y="759538"/>
                  <a:ext cx="648072" cy="288032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US" sz="8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96" name="Arc 195"/>
                <p:cNvSpPr/>
                <p:nvPr/>
              </p:nvSpPr>
              <p:spPr bwMode="auto">
                <a:xfrm rot="16200000">
                  <a:off x="1042195" y="836711"/>
                  <a:ext cx="216024" cy="216024"/>
                </a:xfrm>
                <a:prstGeom prst="arc">
                  <a:avLst>
                    <a:gd name="adj1" fmla="val 16200000"/>
                    <a:gd name="adj2" fmla="val 5411809"/>
                  </a:avLst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3175" algn="ctr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 marL="3175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  <a:defRPr/>
                  </a:pPr>
                  <a:endParaRPr lang="en-GB" sz="1800" b="0">
                    <a:solidFill>
                      <a:srgbClr val="B1DCEE"/>
                    </a:solidFill>
                    <a:latin typeface="Arial" pitchFamily="34" charset="0"/>
                  </a:endParaRPr>
                </a:p>
              </p:txBody>
            </p:sp>
          </p:grpSp>
        </p:grpSp>
        <p:cxnSp>
          <p:nvCxnSpPr>
            <p:cNvPr id="190" name="Straight Connector 189"/>
            <p:cNvCxnSpPr>
              <a:stCxn id="196" idx="1"/>
              <a:endCxn id="199" idx="0"/>
            </p:cNvCxnSpPr>
            <p:nvPr/>
          </p:nvCxnSpPr>
          <p:spPr>
            <a:xfrm flipH="1" flipV="1">
              <a:off x="7382642" y="3132466"/>
              <a:ext cx="607427" cy="6501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1" name="Straight Connector 200"/>
          <p:cNvCxnSpPr>
            <a:endCxn id="198" idx="4"/>
          </p:cNvCxnSpPr>
          <p:nvPr/>
        </p:nvCxnSpPr>
        <p:spPr>
          <a:xfrm>
            <a:off x="5545142" y="2899961"/>
            <a:ext cx="1290552" cy="15708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495576" y="300571"/>
            <a:ext cx="1238127" cy="1488485"/>
            <a:chOff x="2495576" y="300571"/>
            <a:chExt cx="1238127" cy="1488485"/>
          </a:xfrm>
        </p:grpSpPr>
        <p:grpSp>
          <p:nvGrpSpPr>
            <p:cNvPr id="39" name="Group 38"/>
            <p:cNvGrpSpPr/>
            <p:nvPr/>
          </p:nvGrpSpPr>
          <p:grpSpPr>
            <a:xfrm rot="553015">
              <a:off x="2495576" y="300571"/>
              <a:ext cx="1238127" cy="1488485"/>
              <a:chOff x="2317662" y="348938"/>
              <a:chExt cx="1238127" cy="1488485"/>
            </a:xfrm>
          </p:grpSpPr>
          <p:grpSp>
            <p:nvGrpSpPr>
              <p:cNvPr id="204" name="Group 203"/>
              <p:cNvGrpSpPr/>
              <p:nvPr/>
            </p:nvGrpSpPr>
            <p:grpSpPr>
              <a:xfrm rot="19456933">
                <a:off x="2875479" y="1152669"/>
                <a:ext cx="680310" cy="684754"/>
                <a:chOff x="1483165" y="344639"/>
                <a:chExt cx="680310" cy="684754"/>
              </a:xfrm>
            </p:grpSpPr>
            <p:sp>
              <p:nvSpPr>
                <p:cNvPr id="211" name="Text Box 24"/>
                <p:cNvSpPr txBox="1">
                  <a:spLocks noChangeAspect="1"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494994" y="344639"/>
                  <a:ext cx="648072" cy="684754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US" sz="8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" name="Oval 211"/>
                <p:cNvSpPr/>
                <p:nvPr/>
              </p:nvSpPr>
              <p:spPr>
                <a:xfrm>
                  <a:off x="1727299" y="836712"/>
                  <a:ext cx="183462" cy="126366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3175" algn="ctr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GB" sz="1800" b="0" dirty="0">
                    <a:solidFill>
                      <a:srgbClr val="B1DCE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3" name="Oval 212"/>
                <p:cNvSpPr/>
                <p:nvPr/>
              </p:nvSpPr>
              <p:spPr>
                <a:xfrm>
                  <a:off x="1727299" y="410954"/>
                  <a:ext cx="183462" cy="126366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3175" algn="ctr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GB" sz="1800" b="0" dirty="0">
                    <a:solidFill>
                      <a:srgbClr val="B1DCE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14" name="TextBox 213"/>
                <p:cNvSpPr txBox="1"/>
                <p:nvPr/>
              </p:nvSpPr>
              <p:spPr>
                <a:xfrm>
                  <a:off x="1483165" y="611790"/>
                  <a:ext cx="68031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r>
                    <a:rPr lang="en-GB" sz="800" b="0" dirty="0" smtClean="0">
                      <a:solidFill>
                        <a:srgbClr val="000000"/>
                      </a:solidFill>
                      <a:latin typeface="Arial"/>
                      <a:cs typeface="+mn-cs"/>
                    </a:rPr>
                    <a:t>CISE S.P.</a:t>
                  </a:r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 rot="19484180">
                <a:off x="2317662" y="348938"/>
                <a:ext cx="648073" cy="710769"/>
                <a:chOff x="457492" y="1218648"/>
                <a:chExt cx="648073" cy="710769"/>
              </a:xfrm>
            </p:grpSpPr>
            <p:sp>
              <p:nvSpPr>
                <p:cNvPr id="207" name="Text Box 24"/>
                <p:cNvSpPr txBox="1">
                  <a:spLocks noChangeAspect="1" noChangeArrowheads="1"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 rot="5400000">
                  <a:off x="570992" y="1105149"/>
                  <a:ext cx="421073" cy="648072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r>
                    <a:rPr lang="en-US" sz="800" b="0" dirty="0" smtClean="0">
                      <a:solidFill>
                        <a:srgbClr val="000000"/>
                      </a:solidFill>
                    </a:rPr>
                    <a:t>D.E.H.</a:t>
                  </a:r>
                  <a:endParaRPr lang="en-US" sz="800" b="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08" name="Group 207"/>
                <p:cNvGrpSpPr/>
                <p:nvPr/>
              </p:nvGrpSpPr>
              <p:grpSpPr>
                <a:xfrm>
                  <a:off x="457492" y="1636220"/>
                  <a:ext cx="648072" cy="293197"/>
                  <a:chOff x="826171" y="759538"/>
                  <a:chExt cx="648072" cy="293197"/>
                </a:xfrm>
              </p:grpSpPr>
              <p:sp>
                <p:nvSpPr>
                  <p:cNvPr id="209" name="Text Box 24"/>
                  <p:cNvSpPr txBox="1">
                    <a:spLocks noChangeAspect="1" noChangeArrowheads="1"/>
                  </p:cNvSpPr>
                  <p:nvPr>
                    <p:custDataLst>
                      <p:tags r:id="rId14"/>
                    </p:custDataLst>
                  </p:nvPr>
                </p:nvSpPr>
                <p:spPr bwMode="auto">
                  <a:xfrm>
                    <a:off x="826171" y="759538"/>
                    <a:ext cx="648072" cy="28803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>
                      <a:spcBef>
                        <a:spcPct val="20000"/>
                      </a:spcBef>
                      <a:spcAft>
                        <a:spcPct val="20000"/>
                      </a:spcAft>
                      <a:buSzPct val="90000"/>
                    </a:pPr>
                    <a:endParaRPr lang="en-US" sz="8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10" name="Arc 209"/>
                  <p:cNvSpPr/>
                  <p:nvPr/>
                </p:nvSpPr>
                <p:spPr bwMode="auto">
                  <a:xfrm rot="16200000">
                    <a:off x="1042195" y="836711"/>
                    <a:ext cx="216024" cy="216024"/>
                  </a:xfrm>
                  <a:prstGeom prst="arc">
                    <a:avLst>
                      <a:gd name="adj1" fmla="val 16200000"/>
                      <a:gd name="adj2" fmla="val 5411809"/>
                    </a:avLst>
                  </a:prstGeom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n w="3175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pPr marL="3175">
                      <a:spcBef>
                        <a:spcPct val="20000"/>
                      </a:spcBef>
                      <a:spcAft>
                        <a:spcPct val="20000"/>
                      </a:spcAft>
                      <a:buSzPct val="90000"/>
                      <a:defRPr/>
                    </a:pPr>
                    <a:endParaRPr lang="en-GB" sz="1800" b="0">
                      <a:solidFill>
                        <a:srgbClr val="B1DCEE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cxnSp>
          <p:nvCxnSpPr>
            <p:cNvPr id="206" name="Straight Connector 205"/>
            <p:cNvCxnSpPr>
              <a:stCxn id="210" idx="1"/>
              <a:endCxn id="213" idx="0"/>
            </p:cNvCxnSpPr>
            <p:nvPr/>
          </p:nvCxnSpPr>
          <p:spPr>
            <a:xfrm>
              <a:off x="2994328" y="835969"/>
              <a:ext cx="204230" cy="405054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5" name="Straight Connector 214"/>
          <p:cNvCxnSpPr>
            <a:endCxn id="212" idx="4"/>
          </p:cNvCxnSpPr>
          <p:nvPr/>
        </p:nvCxnSpPr>
        <p:spPr>
          <a:xfrm flipH="1" flipV="1">
            <a:off x="3444922" y="1735134"/>
            <a:ext cx="407960" cy="750935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391094" y="232750"/>
            <a:ext cx="1243678" cy="1590519"/>
            <a:chOff x="5391094" y="232750"/>
            <a:chExt cx="1243678" cy="1590519"/>
          </a:xfrm>
        </p:grpSpPr>
        <p:grpSp>
          <p:nvGrpSpPr>
            <p:cNvPr id="460" name="Group 459"/>
            <p:cNvGrpSpPr/>
            <p:nvPr/>
          </p:nvGrpSpPr>
          <p:grpSpPr>
            <a:xfrm>
              <a:off x="5391094" y="232750"/>
              <a:ext cx="1243678" cy="1590519"/>
              <a:chOff x="4991675" y="272856"/>
              <a:chExt cx="1243678" cy="1590519"/>
            </a:xfrm>
          </p:grpSpPr>
          <p:grpSp>
            <p:nvGrpSpPr>
              <p:cNvPr id="217" name="Group 216"/>
              <p:cNvGrpSpPr/>
              <p:nvPr/>
            </p:nvGrpSpPr>
            <p:grpSpPr>
              <a:xfrm rot="2043168">
                <a:off x="4991675" y="1178621"/>
                <a:ext cx="680310" cy="684754"/>
                <a:chOff x="1483165" y="344639"/>
                <a:chExt cx="680310" cy="684754"/>
              </a:xfrm>
            </p:grpSpPr>
            <p:sp>
              <p:nvSpPr>
                <p:cNvPr id="225" name="Text Box 24"/>
                <p:cNvSpPr txBox="1">
                  <a:spLocks noChangeAspect="1" noChangeArrowheads="1"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494994" y="344639"/>
                  <a:ext cx="648072" cy="684754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US" sz="8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27" name="Oval 226"/>
                <p:cNvSpPr/>
                <p:nvPr/>
              </p:nvSpPr>
              <p:spPr>
                <a:xfrm>
                  <a:off x="1727299" y="836712"/>
                  <a:ext cx="183462" cy="126366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3175" algn="ctr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GB" sz="1800" b="0" dirty="0">
                    <a:solidFill>
                      <a:srgbClr val="B1DCE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28" name="Oval 227"/>
                <p:cNvSpPr/>
                <p:nvPr/>
              </p:nvSpPr>
              <p:spPr>
                <a:xfrm>
                  <a:off x="1727299" y="410954"/>
                  <a:ext cx="183462" cy="126366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3175" algn="ctr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GB" sz="1800" b="0" dirty="0">
                    <a:solidFill>
                      <a:srgbClr val="B1DCE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30" name="TextBox 229"/>
                <p:cNvSpPr txBox="1"/>
                <p:nvPr/>
              </p:nvSpPr>
              <p:spPr>
                <a:xfrm>
                  <a:off x="1483165" y="611790"/>
                  <a:ext cx="68031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r>
                    <a:rPr lang="en-GB" sz="800" b="0" dirty="0" smtClean="0">
                      <a:solidFill>
                        <a:srgbClr val="000000"/>
                      </a:solidFill>
                      <a:latin typeface="Arial"/>
                      <a:cs typeface="+mn-cs"/>
                    </a:rPr>
                    <a:t>CISE S.P.</a:t>
                  </a:r>
                </a:p>
              </p:txBody>
            </p:sp>
          </p:grpSp>
          <p:grpSp>
            <p:nvGrpSpPr>
              <p:cNvPr id="218" name="Group 217"/>
              <p:cNvGrpSpPr/>
              <p:nvPr/>
            </p:nvGrpSpPr>
            <p:grpSpPr>
              <a:xfrm rot="2026174">
                <a:off x="5587280" y="272856"/>
                <a:ext cx="648073" cy="710769"/>
                <a:chOff x="457492" y="1218648"/>
                <a:chExt cx="648073" cy="710769"/>
              </a:xfrm>
            </p:grpSpPr>
            <p:sp>
              <p:nvSpPr>
                <p:cNvPr id="220" name="Text Box 24"/>
                <p:cNvSpPr txBox="1">
                  <a:spLocks noChangeAspect="1" noChangeArrowheads="1"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 rot="5400000">
                  <a:off x="570992" y="1105149"/>
                  <a:ext cx="421073" cy="648072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r>
                    <a:rPr lang="en-US" sz="800" b="0" dirty="0" smtClean="0">
                      <a:solidFill>
                        <a:srgbClr val="000000"/>
                      </a:solidFill>
                    </a:rPr>
                    <a:t>SEIS / </a:t>
                  </a:r>
                  <a:r>
                    <a:rPr lang="en-US" sz="800" b="0" dirty="0" err="1" smtClean="0">
                      <a:solidFill>
                        <a:srgbClr val="000000"/>
                      </a:solidFill>
                    </a:rPr>
                    <a:t>EmodNet</a:t>
                  </a:r>
                  <a:endParaRPr lang="en-US" sz="800" b="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22" name="Group 221"/>
                <p:cNvGrpSpPr/>
                <p:nvPr/>
              </p:nvGrpSpPr>
              <p:grpSpPr>
                <a:xfrm>
                  <a:off x="457492" y="1636220"/>
                  <a:ext cx="648072" cy="293197"/>
                  <a:chOff x="826171" y="759538"/>
                  <a:chExt cx="648072" cy="293197"/>
                </a:xfrm>
              </p:grpSpPr>
              <p:sp>
                <p:nvSpPr>
                  <p:cNvPr id="223" name="Text Box 24"/>
                  <p:cNvSpPr txBox="1">
                    <a:spLocks noChangeAspect="1" noChangeArrowheads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826171" y="759538"/>
                    <a:ext cx="648072" cy="28803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>
                      <a:spcBef>
                        <a:spcPct val="20000"/>
                      </a:spcBef>
                      <a:spcAft>
                        <a:spcPct val="20000"/>
                      </a:spcAft>
                      <a:buSzPct val="90000"/>
                    </a:pPr>
                    <a:endParaRPr lang="en-US" sz="8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24" name="Arc 223"/>
                  <p:cNvSpPr/>
                  <p:nvPr/>
                </p:nvSpPr>
                <p:spPr bwMode="auto">
                  <a:xfrm rot="16200000">
                    <a:off x="1042195" y="836711"/>
                    <a:ext cx="216024" cy="216024"/>
                  </a:xfrm>
                  <a:prstGeom prst="arc">
                    <a:avLst>
                      <a:gd name="adj1" fmla="val 16200000"/>
                      <a:gd name="adj2" fmla="val 5411809"/>
                    </a:avLst>
                  </a:prstGeom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n w="3175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pPr marL="3175">
                      <a:spcBef>
                        <a:spcPct val="20000"/>
                      </a:spcBef>
                      <a:spcAft>
                        <a:spcPct val="20000"/>
                      </a:spcAft>
                      <a:buSzPct val="90000"/>
                      <a:defRPr/>
                    </a:pPr>
                    <a:endParaRPr lang="en-GB" sz="1800" b="0">
                      <a:solidFill>
                        <a:srgbClr val="B1DCEE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cxnSp>
          <p:nvCxnSpPr>
            <p:cNvPr id="219" name="Straight Connector 218"/>
            <p:cNvCxnSpPr>
              <a:stCxn id="224" idx="1"/>
              <a:endCxn id="228" idx="0"/>
            </p:cNvCxnSpPr>
            <p:nvPr/>
          </p:nvCxnSpPr>
          <p:spPr>
            <a:xfrm flipH="1">
              <a:off x="5882278" y="793770"/>
              <a:ext cx="290955" cy="455997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1" name="Straight Connector 230"/>
          <p:cNvCxnSpPr>
            <a:endCxn id="227" idx="4"/>
          </p:cNvCxnSpPr>
          <p:nvPr/>
        </p:nvCxnSpPr>
        <p:spPr>
          <a:xfrm flipV="1">
            <a:off x="5229927" y="1707213"/>
            <a:ext cx="343185" cy="626871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74505" y="1933368"/>
            <a:ext cx="3208085" cy="1275689"/>
            <a:chOff x="274505" y="1933368"/>
            <a:chExt cx="3208085" cy="1275689"/>
          </a:xfrm>
        </p:grpSpPr>
        <p:cxnSp>
          <p:nvCxnSpPr>
            <p:cNvPr id="185" name="Straight Connector 184"/>
            <p:cNvCxnSpPr>
              <a:endCxn id="181" idx="4"/>
            </p:cNvCxnSpPr>
            <p:nvPr/>
          </p:nvCxnSpPr>
          <p:spPr>
            <a:xfrm flipH="1" flipV="1">
              <a:off x="2252135" y="2798660"/>
              <a:ext cx="1230455" cy="126766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 rot="16620000">
              <a:off x="-67019" y="2274892"/>
              <a:ext cx="1144714" cy="461665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GB" sz="800" b="0" dirty="0" smtClean="0">
                  <a:solidFill>
                    <a:srgbClr val="000000"/>
                  </a:solidFill>
                  <a:latin typeface="Arial"/>
                  <a:cs typeface="+mn-cs"/>
                </a:rPr>
                <a:t>Services for exchange of Border Security related data</a:t>
              </a:r>
            </a:p>
          </p:txBody>
        </p:sp>
        <p:grpSp>
          <p:nvGrpSpPr>
            <p:cNvPr id="37" name="Group 36"/>
            <p:cNvGrpSpPr/>
            <p:nvPr/>
          </p:nvGrpSpPr>
          <p:grpSpPr>
            <a:xfrm rot="20824048">
              <a:off x="748611" y="2172021"/>
              <a:ext cx="1545137" cy="1037036"/>
              <a:chOff x="973260" y="1587818"/>
              <a:chExt cx="1545137" cy="1037036"/>
            </a:xfrm>
          </p:grpSpPr>
          <p:sp>
            <p:nvSpPr>
              <p:cNvPr id="180" name="Text Box 24"/>
              <p:cNvSpPr txBox="1"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rot="17449583">
                <a:off x="1851984" y="1934778"/>
                <a:ext cx="648072" cy="684754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 rot="17449583">
                <a:off x="2283259" y="2289658"/>
                <a:ext cx="183462" cy="1263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GB" sz="1800" b="0" dirty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  <p:sp>
            <p:nvSpPr>
              <p:cNvPr id="183" name="Oval 182"/>
              <p:cNvSpPr/>
              <p:nvPr/>
            </p:nvSpPr>
            <p:spPr>
              <a:xfrm rot="17449583">
                <a:off x="1885319" y="2138285"/>
                <a:ext cx="183462" cy="1263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GB" sz="1800" b="0" dirty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 rot="17449583">
                <a:off x="1867763" y="2176977"/>
                <a:ext cx="68031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GB" sz="800" b="0" dirty="0" smtClean="0">
                    <a:solidFill>
                      <a:srgbClr val="000000"/>
                    </a:solidFill>
                    <a:latin typeface="Arial"/>
                    <a:cs typeface="+mn-cs"/>
                  </a:rPr>
                  <a:t>CISE S.P.</a:t>
                </a:r>
              </a:p>
            </p:txBody>
          </p:sp>
          <p:sp>
            <p:nvSpPr>
              <p:cNvPr id="174" name="Text Box 24"/>
              <p:cNvSpPr txBox="1"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rot="1232589">
                <a:off x="973260" y="1587818"/>
                <a:ext cx="474528" cy="64807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US" sz="800" b="0" dirty="0" smtClean="0">
                    <a:solidFill>
                      <a:srgbClr val="000000"/>
                    </a:solidFill>
                  </a:rPr>
                  <a:t>EUROSUR</a:t>
                </a: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Text Box 24"/>
              <p:cNvSpPr txBox="1"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 rot="17432589">
                <a:off x="1240242" y="1900405"/>
                <a:ext cx="648072" cy="288032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Arc 177"/>
              <p:cNvSpPr/>
              <p:nvPr/>
            </p:nvSpPr>
            <p:spPr bwMode="auto">
              <a:xfrm rot="12032589">
                <a:off x="1541857" y="1798844"/>
                <a:ext cx="216024" cy="216024"/>
              </a:xfrm>
              <a:prstGeom prst="arc">
                <a:avLst>
                  <a:gd name="adj1" fmla="val 16200000"/>
                  <a:gd name="adj2" fmla="val 5411809"/>
                </a:avLst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marL="3175">
                  <a:spcBef>
                    <a:spcPct val="20000"/>
                  </a:spcBef>
                  <a:spcAft>
                    <a:spcPct val="20000"/>
                  </a:spcAft>
                  <a:buSzPct val="90000"/>
                  <a:defRPr/>
                </a:pPr>
                <a:endParaRPr lang="en-GB" sz="1800" b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  <p:cxnSp>
            <p:nvCxnSpPr>
              <p:cNvPr id="173" name="Straight Connector 172"/>
              <p:cNvCxnSpPr>
                <a:stCxn id="178" idx="1"/>
                <a:endCxn id="183" idx="0"/>
              </p:cNvCxnSpPr>
              <p:nvPr/>
            </p:nvCxnSpPr>
            <p:spPr>
              <a:xfrm>
                <a:off x="1649869" y="1906856"/>
                <a:ext cx="268126" cy="27214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2" name="Oval 201"/>
              <p:cNvSpPr/>
              <p:nvPr/>
            </p:nvSpPr>
            <p:spPr>
              <a:xfrm rot="17449583">
                <a:off x="1422728" y="2101049"/>
                <a:ext cx="183462" cy="1263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GB" sz="1800" b="0" dirty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</p:grpSp>
      </p:grpSp>
      <p:cxnSp>
        <p:nvCxnSpPr>
          <p:cNvPr id="203" name="Straight Connector 202"/>
          <p:cNvCxnSpPr>
            <a:stCxn id="202" idx="2"/>
            <a:endCxn id="182" idx="1"/>
          </p:cNvCxnSpPr>
          <p:nvPr/>
        </p:nvCxnSpPr>
        <p:spPr>
          <a:xfrm>
            <a:off x="1296038" y="2889610"/>
            <a:ext cx="369294" cy="100751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1476593" y="935510"/>
            <a:ext cx="1238127" cy="1488485"/>
            <a:chOff x="1476593" y="935510"/>
            <a:chExt cx="1238127" cy="1488485"/>
          </a:xfrm>
        </p:grpSpPr>
        <p:grpSp>
          <p:nvGrpSpPr>
            <p:cNvPr id="226" name="Group 225"/>
            <p:cNvGrpSpPr/>
            <p:nvPr/>
          </p:nvGrpSpPr>
          <p:grpSpPr>
            <a:xfrm rot="20862108">
              <a:off x="1476593" y="935510"/>
              <a:ext cx="1238127" cy="1488485"/>
              <a:chOff x="2317662" y="348938"/>
              <a:chExt cx="1238127" cy="1488485"/>
            </a:xfrm>
          </p:grpSpPr>
          <p:grpSp>
            <p:nvGrpSpPr>
              <p:cNvPr id="229" name="Group 228"/>
              <p:cNvGrpSpPr/>
              <p:nvPr/>
            </p:nvGrpSpPr>
            <p:grpSpPr>
              <a:xfrm rot="19456933">
                <a:off x="2875479" y="1152669"/>
                <a:ext cx="680310" cy="684754"/>
                <a:chOff x="1483165" y="344639"/>
                <a:chExt cx="680310" cy="684754"/>
              </a:xfrm>
            </p:grpSpPr>
            <p:sp>
              <p:nvSpPr>
                <p:cNvPr id="241" name="Text Box 24"/>
                <p:cNvSpPr txBox="1">
                  <a:spLocks noChangeAspect="1"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1494994" y="344639"/>
                  <a:ext cx="648072" cy="684754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US" sz="800" b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45" name="Oval 244"/>
                <p:cNvSpPr/>
                <p:nvPr/>
              </p:nvSpPr>
              <p:spPr>
                <a:xfrm>
                  <a:off x="1727299" y="836712"/>
                  <a:ext cx="183462" cy="126366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3175" algn="ctr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GB" sz="1800" b="0" dirty="0">
                    <a:solidFill>
                      <a:srgbClr val="B1DCE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47" name="Oval 246"/>
                <p:cNvSpPr/>
                <p:nvPr/>
              </p:nvSpPr>
              <p:spPr>
                <a:xfrm>
                  <a:off x="1727299" y="410954"/>
                  <a:ext cx="183462" cy="126366"/>
                </a:xfrm>
                <a:prstGeom prst="ellipse">
                  <a:avLst/>
                </a:prstGeom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  <a:ln w="3175" algn="ctr">
                  <a:solidFill>
                    <a:schemeClr val="tx1">
                      <a:lumMod val="95000"/>
                      <a:lumOff val="5000"/>
                    </a:schemeClr>
                  </a:solidFill>
                  <a:miter lim="800000"/>
                  <a:headEnd/>
                  <a:tailEnd/>
                </a:ln>
              </p:spPr>
              <p:txBody>
                <a:bodyPr wrap="none" lIns="0" tIns="0" rIns="0" bIns="0" anchor="ctr"/>
                <a:lstStyle/>
                <a:p>
                  <a:pPr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endParaRPr lang="en-GB" sz="1800" b="0" dirty="0">
                    <a:solidFill>
                      <a:srgbClr val="B1DCEE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1483165" y="611790"/>
                  <a:ext cx="68031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r>
                    <a:rPr lang="en-GB" sz="800" b="0" dirty="0" smtClean="0">
                      <a:solidFill>
                        <a:srgbClr val="000000"/>
                      </a:solidFill>
                      <a:latin typeface="Arial"/>
                      <a:cs typeface="+mn-cs"/>
                    </a:rPr>
                    <a:t>CISE S.P.</a:t>
                  </a:r>
                </a:p>
              </p:txBody>
            </p:sp>
          </p:grpSp>
          <p:grpSp>
            <p:nvGrpSpPr>
              <p:cNvPr id="232" name="Group 231"/>
              <p:cNvGrpSpPr/>
              <p:nvPr/>
            </p:nvGrpSpPr>
            <p:grpSpPr>
              <a:xfrm rot="19484180">
                <a:off x="2317662" y="348938"/>
                <a:ext cx="648073" cy="710769"/>
                <a:chOff x="457492" y="1218648"/>
                <a:chExt cx="648073" cy="710769"/>
              </a:xfrm>
            </p:grpSpPr>
            <p:sp>
              <p:nvSpPr>
                <p:cNvPr id="237" name="Text Box 24"/>
                <p:cNvSpPr txBox="1">
                  <a:spLocks noChangeAspect="1" noChangeArrowheads="1"/>
                </p:cNvSpPr>
                <p:nvPr>
                  <p:custDataLst>
                    <p:tags r:id="rId4"/>
                  </p:custDataLst>
                </p:nvPr>
              </p:nvSpPr>
              <p:spPr bwMode="auto">
                <a:xfrm rot="5400000">
                  <a:off x="570992" y="1105149"/>
                  <a:ext cx="421073" cy="648072"/>
                </a:xfrm>
                <a:prstGeom prst="rect">
                  <a:avLst/>
                </a:prstGeom>
                <a:noFill/>
                <a:ln w="63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270" rtlCol="0" anchor="ctr"/>
                <a:lstStyle/>
                <a:p>
                  <a:pPr algn="ctr">
                    <a:spcBef>
                      <a:spcPct val="20000"/>
                    </a:spcBef>
                    <a:spcAft>
                      <a:spcPct val="20000"/>
                    </a:spcAft>
                    <a:buSzPct val="90000"/>
                  </a:pPr>
                  <a:r>
                    <a:rPr lang="en-US" sz="800" b="0" dirty="0" smtClean="0">
                      <a:solidFill>
                        <a:srgbClr val="000000"/>
                      </a:solidFill>
                    </a:rPr>
                    <a:t>SIENA</a:t>
                  </a:r>
                  <a:endParaRPr lang="en-US" sz="800" b="0" dirty="0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238" name="Group 237"/>
                <p:cNvGrpSpPr/>
                <p:nvPr/>
              </p:nvGrpSpPr>
              <p:grpSpPr>
                <a:xfrm>
                  <a:off x="457492" y="1636220"/>
                  <a:ext cx="648072" cy="293197"/>
                  <a:chOff x="826171" y="759538"/>
                  <a:chExt cx="648072" cy="293197"/>
                </a:xfrm>
              </p:grpSpPr>
              <p:sp>
                <p:nvSpPr>
                  <p:cNvPr id="239" name="Text Box 24"/>
                  <p:cNvSpPr txBox="1">
                    <a:spLocks noChangeAspect="1" noChangeArrowheads="1"/>
                  </p:cNvSpPr>
                  <p:nvPr>
                    <p:custDataLst>
                      <p:tags r:id="rId5"/>
                    </p:custDataLst>
                  </p:nvPr>
                </p:nvSpPr>
                <p:spPr bwMode="auto">
                  <a:xfrm>
                    <a:off x="826171" y="759538"/>
                    <a:ext cx="648072" cy="288032"/>
                  </a:xfrm>
                  <a:prstGeom prst="rect">
                    <a:avLst/>
                  </a:prstGeom>
                  <a:noFill/>
                  <a:ln w="635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vert270" rtlCol="0" anchor="ctr"/>
                  <a:lstStyle/>
                  <a:p>
                    <a:pPr algn="ctr">
                      <a:spcBef>
                        <a:spcPct val="20000"/>
                      </a:spcBef>
                      <a:spcAft>
                        <a:spcPct val="20000"/>
                      </a:spcAft>
                      <a:buSzPct val="90000"/>
                    </a:pPr>
                    <a:endParaRPr lang="en-US" sz="800" b="0" dirty="0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240" name="Arc 239"/>
                  <p:cNvSpPr/>
                  <p:nvPr/>
                </p:nvSpPr>
                <p:spPr bwMode="auto">
                  <a:xfrm rot="16200000">
                    <a:off x="1042195" y="836711"/>
                    <a:ext cx="216024" cy="216024"/>
                  </a:xfrm>
                  <a:prstGeom prst="arc">
                    <a:avLst>
                      <a:gd name="adj1" fmla="val 16200000"/>
                      <a:gd name="adj2" fmla="val 5411809"/>
                    </a:avLst>
                  </a:prstGeom>
                  <a:gradFill>
                    <a:gsLst>
                      <a:gs pos="0">
                        <a:schemeClr val="accent1">
                          <a:tint val="66000"/>
                          <a:satMod val="160000"/>
                        </a:schemeClr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  <a:ln w="3175" algn="ctr">
                    <a:solidFill>
                      <a:schemeClr val="tx1">
                        <a:lumMod val="95000"/>
                        <a:lumOff val="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pPr marL="3175">
                      <a:spcBef>
                        <a:spcPct val="20000"/>
                      </a:spcBef>
                      <a:spcAft>
                        <a:spcPct val="20000"/>
                      </a:spcAft>
                      <a:buSzPct val="90000"/>
                      <a:defRPr/>
                    </a:pPr>
                    <a:endParaRPr lang="en-GB" sz="1800" b="0">
                      <a:solidFill>
                        <a:srgbClr val="B1DCEE"/>
                      </a:solidFill>
                      <a:latin typeface="Arial" pitchFamily="34" charset="0"/>
                    </a:endParaRPr>
                  </a:p>
                </p:txBody>
              </p:sp>
            </p:grpSp>
          </p:grpSp>
        </p:grpSp>
        <p:cxnSp>
          <p:nvCxnSpPr>
            <p:cNvPr id="249" name="Straight Connector 248"/>
            <p:cNvCxnSpPr>
              <a:stCxn id="240" idx="1"/>
              <a:endCxn id="247" idx="0"/>
            </p:cNvCxnSpPr>
            <p:nvPr/>
          </p:nvCxnSpPr>
          <p:spPr>
            <a:xfrm>
              <a:off x="1907136" y="1529584"/>
              <a:ext cx="338551" cy="301929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0" name="Straight Connector 249"/>
          <p:cNvCxnSpPr>
            <a:endCxn id="245" idx="4"/>
          </p:cNvCxnSpPr>
          <p:nvPr/>
        </p:nvCxnSpPr>
        <p:spPr>
          <a:xfrm flipH="1" flipV="1">
            <a:off x="2656098" y="2200843"/>
            <a:ext cx="992804" cy="630207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4207041" y="4750590"/>
            <a:ext cx="992672" cy="1979610"/>
            <a:chOff x="4207041" y="4750590"/>
            <a:chExt cx="992672" cy="1979610"/>
          </a:xfrm>
        </p:grpSpPr>
        <p:sp>
          <p:nvSpPr>
            <p:cNvPr id="170" name="Text Box 24"/>
            <p:cNvSpPr txBox="1">
              <a:spLocks noChangeAspect="1"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4227756" y="5908551"/>
              <a:ext cx="971957" cy="821649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US" sz="900" b="0" dirty="0" err="1" smtClean="0">
                  <a:solidFill>
                    <a:srgbClr val="000000"/>
                  </a:solidFill>
                </a:rPr>
                <a:t>SafeSeaNet</a:t>
              </a:r>
              <a:endParaRPr lang="en-US" sz="900" b="0" dirty="0" smtClean="0">
                <a:solidFill>
                  <a:srgbClr val="000000"/>
                </a:solidFill>
              </a:endParaRPr>
            </a:p>
            <a:p>
              <a:pPr algn="ctr">
                <a:spcBef>
                  <a:spcPct val="20000"/>
                </a:spcBef>
                <a:spcAft>
                  <a:spcPct val="20000"/>
                </a:spcAft>
                <a:buSzPct val="90000"/>
              </a:pPr>
              <a:r>
                <a:rPr lang="en-US" sz="800" b="0" dirty="0" smtClean="0">
                  <a:solidFill>
                    <a:srgbClr val="000000"/>
                  </a:solidFill>
                </a:rPr>
                <a:t>(</a:t>
              </a:r>
              <a:r>
                <a:rPr lang="en-US" sz="800" b="0" dirty="0" err="1" smtClean="0">
                  <a:solidFill>
                    <a:srgbClr val="000000"/>
                  </a:solidFill>
                </a:rPr>
                <a:t>IMDatE</a:t>
              </a:r>
              <a:r>
                <a:rPr lang="en-US" sz="700" b="0" dirty="0" smtClean="0">
                  <a:solidFill>
                    <a:srgbClr val="000000"/>
                  </a:solidFill>
                </a:rPr>
                <a:t>) </a:t>
              </a:r>
            </a:p>
          </p:txBody>
        </p:sp>
        <p:sp>
          <p:nvSpPr>
            <p:cNvPr id="172" name="Oval 171"/>
            <p:cNvSpPr/>
            <p:nvPr/>
          </p:nvSpPr>
          <p:spPr>
            <a:xfrm>
              <a:off x="4778730" y="5949280"/>
              <a:ext cx="216024" cy="145843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spcBef>
                  <a:spcPct val="20000"/>
                </a:spcBef>
                <a:spcAft>
                  <a:spcPct val="20000"/>
                </a:spcAft>
                <a:buSzPct val="90000"/>
              </a:pPr>
              <a:endParaRPr lang="en-GB" sz="1800" b="0" dirty="0">
                <a:solidFill>
                  <a:srgbClr val="B1DCEE"/>
                </a:solidFill>
                <a:latin typeface="Arial" pitchFamily="34" charset="0"/>
              </a:endParaRPr>
            </a:p>
          </p:txBody>
        </p:sp>
        <p:cxnSp>
          <p:nvCxnSpPr>
            <p:cNvPr id="175" name="Straight Connector 174"/>
            <p:cNvCxnSpPr>
              <a:stCxn id="179" idx="1"/>
              <a:endCxn id="251" idx="4"/>
            </p:cNvCxnSpPr>
            <p:nvPr/>
          </p:nvCxnSpPr>
          <p:spPr>
            <a:xfrm flipV="1">
              <a:off x="4526702" y="5368951"/>
              <a:ext cx="12655" cy="616333"/>
            </a:xfrm>
            <a:prstGeom prst="line">
              <a:avLst/>
            </a:prstGeom>
            <a:ln w="31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Group 175"/>
            <p:cNvGrpSpPr/>
            <p:nvPr/>
          </p:nvGrpSpPr>
          <p:grpSpPr>
            <a:xfrm rot="44207">
              <a:off x="4207041" y="4750590"/>
              <a:ext cx="680310" cy="684754"/>
              <a:chOff x="1483165" y="344639"/>
              <a:chExt cx="680310" cy="684754"/>
            </a:xfrm>
          </p:grpSpPr>
          <p:sp>
            <p:nvSpPr>
              <p:cNvPr id="187" name="Text Box 24"/>
              <p:cNvSpPr txBox="1"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1494994" y="344639"/>
                <a:ext cx="648072" cy="684754"/>
              </a:xfrm>
              <a:prstGeom prst="rect">
                <a:avLst/>
              </a:prstGeom>
              <a:noFill/>
              <a:ln w="63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US" sz="800" b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1727299" y="836712"/>
                <a:ext cx="183462" cy="1263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GB" sz="1800" b="0" dirty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  <p:sp>
            <p:nvSpPr>
              <p:cNvPr id="252" name="Oval 251"/>
              <p:cNvSpPr/>
              <p:nvPr/>
            </p:nvSpPr>
            <p:spPr>
              <a:xfrm>
                <a:off x="1727299" y="410954"/>
                <a:ext cx="183462" cy="126366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3175" algn="ctr">
                <a:solidFill>
                  <a:schemeClr val="tx1">
                    <a:lumMod val="95000"/>
                    <a:lumOff val="5000"/>
                  </a:schemeClr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endParaRPr lang="en-GB" sz="1800" b="0" dirty="0">
                  <a:solidFill>
                    <a:srgbClr val="B1DCEE"/>
                  </a:solidFill>
                  <a:latin typeface="Arial" pitchFamily="34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1483165" y="611790"/>
                <a:ext cx="680310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20000"/>
                  </a:spcBef>
                  <a:spcAft>
                    <a:spcPct val="20000"/>
                  </a:spcAft>
                  <a:buSzPct val="90000"/>
                </a:pPr>
                <a:r>
                  <a:rPr lang="en-GB" sz="800" b="0" dirty="0" smtClean="0">
                    <a:solidFill>
                      <a:srgbClr val="000000"/>
                    </a:solidFill>
                    <a:latin typeface="Arial"/>
                    <a:cs typeface="+mn-cs"/>
                  </a:rPr>
                  <a:t>CISE S.P.</a:t>
                </a:r>
              </a:p>
            </p:txBody>
          </p:sp>
        </p:grpSp>
        <p:sp>
          <p:nvSpPr>
            <p:cNvPr id="179" name="Arc 178"/>
            <p:cNvSpPr/>
            <p:nvPr/>
          </p:nvSpPr>
          <p:spPr bwMode="auto">
            <a:xfrm rot="5400000">
              <a:off x="4418690" y="5877272"/>
              <a:ext cx="216024" cy="216024"/>
            </a:xfrm>
            <a:prstGeom prst="arc">
              <a:avLst>
                <a:gd name="adj1" fmla="val 16200000"/>
                <a:gd name="adj2" fmla="val 5411809"/>
              </a:avLst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 w="3175" algn="ctr">
              <a:solidFill>
                <a:schemeClr val="tx1">
                  <a:lumMod val="95000"/>
                  <a:lumOff val="5000"/>
                </a:schemeClr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marL="3175">
                <a:spcBef>
                  <a:spcPct val="20000"/>
                </a:spcBef>
                <a:spcAft>
                  <a:spcPct val="20000"/>
                </a:spcAft>
                <a:buSzPct val="90000"/>
                <a:defRPr/>
              </a:pPr>
              <a:endParaRPr lang="en-GB" sz="1800" b="0">
                <a:solidFill>
                  <a:srgbClr val="B1DCEE"/>
                </a:solidFill>
                <a:latin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127490" y="6453336"/>
            <a:ext cx="810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SzPct val="90000"/>
            </a:pPr>
            <a:r>
              <a:rPr lang="en-US" sz="2000" b="0" dirty="0" smtClean="0">
                <a:solidFill>
                  <a:srgbClr val="3A4972"/>
                </a:solidFill>
                <a:latin typeface="Arial" charset="0"/>
                <a:cs typeface="Arial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568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5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5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5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25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75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25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750"/>
                            </p:stCondLst>
                            <p:childTnLst>
                              <p:par>
                                <p:cTn id="109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0" animBg="1"/>
      <p:bldP spid="141" grpId="0" animBg="1"/>
      <p:bldP spid="49" grpId="0" animBg="1"/>
      <p:bldP spid="269" grpId="0"/>
      <p:bldP spid="93" grpId="0" animBg="1"/>
      <p:bldP spid="92" grpId="0"/>
      <p:bldP spid="162" grpId="0" animBg="1"/>
      <p:bldP spid="194" grpId="0" animBg="1"/>
      <p:bldP spid="154" grpId="0" animBg="1"/>
      <p:bldP spid="156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1343524"/>
            <a:ext cx="7869600" cy="5232202"/>
          </a:xfrm>
        </p:spPr>
        <p:txBody>
          <a:bodyPr/>
          <a:lstStyle/>
          <a:p>
            <a:r>
              <a:rPr lang="en-US" sz="2000" b="1" i="1" dirty="0" smtClean="0">
                <a:latin typeface="Verdana" pitchFamily="34" charset="0"/>
              </a:rPr>
              <a:t>Each authority/agency that participates in CISE will:</a:t>
            </a:r>
          </a:p>
          <a:p>
            <a:endParaRPr lang="en-US" sz="2000" b="1" i="1" dirty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Identify data needs from CISE</a:t>
            </a:r>
            <a:endParaRPr lang="en-US" sz="2000" dirty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Identify the data willing to share through CISE (from their existing systems)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Build a translator: CISE data model </a:t>
            </a:r>
            <a:r>
              <a:rPr lang="en-US" sz="2000" dirty="0" smtClean="0">
                <a:latin typeface="Verdana" pitchFamily="34" charset="0"/>
                <a:sym typeface="Symbol" panose="05050102010706020507" pitchFamily="18" charset="2"/>
              </a:rPr>
              <a:t> Internal Data model</a:t>
            </a:r>
            <a:endParaRPr lang="en-US" sz="2000" dirty="0" smtClean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Implement the CISE Services to consume/provide data to other CISE participants (in the existing systems)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latin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Verdana" pitchFamily="34" charset="0"/>
              </a:rPr>
              <a:t>Integrate the reference implementations of the Gateway and the Communication Protocol provided by the EC in its system, or implement its own gateway and protocol based on the common specifications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2561" y="1664396"/>
            <a:ext cx="8636856" cy="1793537"/>
            <a:chOff x="233162" y="1134080"/>
            <a:chExt cx="8636856" cy="1793537"/>
          </a:xfrm>
        </p:grpSpPr>
        <p:sp>
          <p:nvSpPr>
            <p:cNvPr id="18" name="Content Placeholder 1"/>
            <p:cNvSpPr txBox="1">
              <a:spLocks/>
            </p:cNvSpPr>
            <p:nvPr/>
          </p:nvSpPr>
          <p:spPr bwMode="auto">
            <a:xfrm>
              <a:off x="3783272" y="1134080"/>
              <a:ext cx="1566863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marL="342900" indent="-342900" algn="l" rtl="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 pitchFamily="34" charset="0"/>
                <a:defRPr>
                  <a:solidFill>
                    <a:srgbClr val="004494"/>
                  </a:solidFill>
                  <a:latin typeface="Verdana"/>
                  <a:ea typeface="+mn-ea"/>
                  <a:cs typeface="ＭＳ Ｐゴシック" charset="0"/>
                </a:defRPr>
              </a:lvl1pPr>
              <a:lvl2pPr marL="228600" indent="-228600" algn="l" rtl="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Verdana"/>
                <a:buChar char="•"/>
                <a:defRPr sz="1800" b="0" i="0" baseline="0">
                  <a:solidFill>
                    <a:srgbClr val="004494"/>
                  </a:solidFill>
                  <a:latin typeface="Verdana"/>
                  <a:ea typeface="+mn-ea"/>
                </a:defRPr>
              </a:lvl2pPr>
              <a:lvl3pPr marL="457200" indent="-228600" algn="l" rtl="0" eaLnBrk="0" fontAlgn="base" hangingPunct="0">
                <a:lnSpc>
                  <a:spcPts val="24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7ACDE"/>
                </a:buClr>
                <a:buFont typeface="Wingdings" charset="2"/>
                <a:buChar char="§"/>
                <a:defRPr sz="1600" baseline="0">
                  <a:solidFill>
                    <a:srgbClr val="004494"/>
                  </a:solidFill>
                  <a:latin typeface="Verdana"/>
                  <a:ea typeface="+mn-ea"/>
                </a:defRPr>
              </a:lvl3pPr>
              <a:lvl4pPr marL="685800" indent="-228600" algn="l" rtl="0" eaLnBrk="0" fontAlgn="base" hangingPunct="0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>
                  <a:srgbClr val="37ACDE"/>
                </a:buClr>
                <a:buFont typeface="Arial"/>
                <a:buChar char="•"/>
                <a:defRPr sz="1600" baseline="0">
                  <a:solidFill>
                    <a:srgbClr val="004494"/>
                  </a:solidFill>
                  <a:latin typeface="Verdana"/>
                  <a:ea typeface="+mn-ea"/>
                </a:defRPr>
              </a:lvl4pPr>
              <a:lvl5pPr marL="914400" indent="-228600" algn="l" rtl="0" eaLnBrk="0" fontAlgn="base" hangingPunct="0">
                <a:lnSpc>
                  <a:spcPts val="2400"/>
                </a:lnSpc>
                <a:spcBef>
                  <a:spcPts val="0"/>
                </a:spcBef>
                <a:spcAft>
                  <a:spcPct val="0"/>
                </a:spcAft>
                <a:buClr>
                  <a:srgbClr val="37ACDE"/>
                </a:buClr>
                <a:buFont typeface="Verdana"/>
                <a:buChar char="–"/>
                <a:defRPr sz="1600" baseline="0">
                  <a:solidFill>
                    <a:srgbClr val="004494"/>
                  </a:solidFill>
                  <a:latin typeface="Verdana"/>
                  <a:ea typeface="+mn-ea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+mn-ea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+mn-ea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+mn-ea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+mn-ea"/>
                </a:defRPr>
              </a:lvl9pPr>
            </a:lstStyle>
            <a:p>
              <a:pPr algn="ctr">
                <a:defRPr/>
              </a:pPr>
              <a:r>
                <a:rPr lang="fr-FR" sz="1800" kern="0" dirty="0" smtClean="0">
                  <a:solidFill>
                    <a:srgbClr val="FF0000"/>
                  </a:solidFill>
                </a:rPr>
                <a:t>CISE</a:t>
              </a: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33162" y="1414205"/>
              <a:ext cx="8636856" cy="1513412"/>
              <a:chOff x="233162" y="1414205"/>
              <a:chExt cx="8636856" cy="1513412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33162" y="1828040"/>
                <a:ext cx="8636856" cy="639762"/>
                <a:chOff x="200506" y="2070100"/>
                <a:chExt cx="8636856" cy="639762"/>
              </a:xfrm>
            </p:grpSpPr>
            <p:sp>
              <p:nvSpPr>
                <p:cNvPr id="22" name="Rectangle 7"/>
                <p:cNvSpPr>
                  <a:spLocks noChangeArrowheads="1"/>
                </p:cNvSpPr>
                <p:nvPr/>
              </p:nvSpPr>
              <p:spPr bwMode="auto">
                <a:xfrm>
                  <a:off x="200506" y="2082800"/>
                  <a:ext cx="828675" cy="614362"/>
                </a:xfrm>
                <a:prstGeom prst="rect">
                  <a:avLst/>
                </a:prstGeom>
                <a:solidFill>
                  <a:srgbClr val="00B0F0">
                    <a:alpha val="50000"/>
                  </a:srgbClr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marL="3175" algn="ctr"/>
                  <a:r>
                    <a:rPr lang="fr-FR" sz="800" dirty="0">
                      <a:solidFill>
                        <a:srgbClr val="090ED9"/>
                      </a:solidFill>
                    </a:rPr>
                    <a:t>End </a:t>
                  </a:r>
                  <a:r>
                    <a:rPr lang="fr-FR" sz="800" dirty="0" err="1" smtClean="0">
                      <a:solidFill>
                        <a:srgbClr val="090ED9"/>
                      </a:solidFill>
                    </a:rPr>
                    <a:t>user’s</a:t>
                  </a:r>
                  <a:r>
                    <a:rPr lang="fr-FR" sz="800" dirty="0" smtClean="0">
                      <a:solidFill>
                        <a:srgbClr val="090ED9"/>
                      </a:solidFill>
                    </a:rPr>
                    <a:t> system</a:t>
                  </a:r>
                  <a:endParaRPr lang="en-GB" sz="800" dirty="0">
                    <a:solidFill>
                      <a:srgbClr val="090ED9"/>
                    </a:solidFill>
                  </a:endParaRPr>
                </a:p>
              </p:txBody>
            </p:sp>
            <p:sp>
              <p:nvSpPr>
                <p:cNvPr id="23" name="Rectangle 10"/>
                <p:cNvSpPr>
                  <a:spLocks noChangeArrowheads="1"/>
                </p:cNvSpPr>
                <p:nvPr/>
              </p:nvSpPr>
              <p:spPr bwMode="auto">
                <a:xfrm>
                  <a:off x="7992812" y="2093119"/>
                  <a:ext cx="844550" cy="593725"/>
                </a:xfrm>
                <a:prstGeom prst="rect">
                  <a:avLst/>
                </a:prstGeom>
                <a:solidFill>
                  <a:srgbClr val="00B0F0">
                    <a:alpha val="50000"/>
                  </a:srgbClr>
                </a:solidFill>
                <a:ln>
                  <a:noFill/>
                </a:ln>
                <a:extLst/>
              </p:spPr>
              <p:txBody>
                <a:bodyPr anchor="ctr"/>
                <a:lstStyle/>
                <a:p>
                  <a:pPr marL="3175" algn="ctr"/>
                  <a:r>
                    <a:rPr lang="fr-FR" sz="800" dirty="0">
                      <a:solidFill>
                        <a:srgbClr val="090ED9"/>
                      </a:solidFill>
                    </a:rPr>
                    <a:t>End </a:t>
                  </a:r>
                  <a:r>
                    <a:rPr lang="fr-FR" sz="800" dirty="0" err="1">
                      <a:solidFill>
                        <a:srgbClr val="090ED9"/>
                      </a:solidFill>
                    </a:rPr>
                    <a:t>user’s</a:t>
                  </a:r>
                  <a:r>
                    <a:rPr lang="fr-FR" sz="800" dirty="0">
                      <a:solidFill>
                        <a:srgbClr val="090ED9"/>
                      </a:solidFill>
                    </a:rPr>
                    <a:t> system</a:t>
                  </a:r>
                  <a:endParaRPr lang="en-GB" sz="800" dirty="0">
                    <a:solidFill>
                      <a:srgbClr val="090ED9"/>
                    </a:solidFill>
                  </a:endParaRPr>
                </a:p>
              </p:txBody>
            </p:sp>
            <p:sp>
              <p:nvSpPr>
                <p:cNvPr id="24" name="Rectangle 19"/>
                <p:cNvSpPr>
                  <a:spLocks noChangeArrowheads="1"/>
                </p:cNvSpPr>
                <p:nvPr/>
              </p:nvSpPr>
              <p:spPr bwMode="auto">
                <a:xfrm>
                  <a:off x="2647449" y="2070100"/>
                  <a:ext cx="1465575" cy="639762"/>
                </a:xfrm>
                <a:prstGeom prst="rect">
                  <a:avLst/>
                </a:prstGeom>
                <a:solidFill>
                  <a:srgbClr val="CA06C1">
                    <a:alpha val="5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3175" algn="ctr"/>
                  <a:r>
                    <a:rPr lang="fr-FR" sz="800" dirty="0" smtClean="0">
                      <a:solidFill>
                        <a:srgbClr val="090ED9"/>
                      </a:solidFill>
                    </a:rPr>
                    <a:t>Gateway</a:t>
                  </a:r>
                  <a:endParaRPr lang="en-GB" sz="800" dirty="0">
                    <a:solidFill>
                      <a:srgbClr val="090ED9"/>
                    </a:solidFill>
                  </a:endParaRPr>
                </a:p>
              </p:txBody>
            </p:sp>
            <p:sp>
              <p:nvSpPr>
                <p:cNvPr id="25" name="Rectangle 20"/>
                <p:cNvSpPr>
                  <a:spLocks noChangeArrowheads="1"/>
                </p:cNvSpPr>
                <p:nvPr/>
              </p:nvSpPr>
              <p:spPr bwMode="auto">
                <a:xfrm>
                  <a:off x="1825124" y="2070100"/>
                  <a:ext cx="822325" cy="639762"/>
                </a:xfrm>
                <a:prstGeom prst="rect">
                  <a:avLst/>
                </a:prstGeom>
                <a:solidFill>
                  <a:srgbClr val="00B0F0">
                    <a:alpha val="5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3175" algn="ctr"/>
                  <a:r>
                    <a:rPr lang="fr-FR" sz="800" dirty="0">
                      <a:solidFill>
                        <a:srgbClr val="090ED9"/>
                      </a:solidFill>
                    </a:rPr>
                    <a:t>Translator </a:t>
                  </a:r>
                  <a:endParaRPr lang="en-GB" sz="800" dirty="0">
                    <a:solidFill>
                      <a:srgbClr val="090ED9"/>
                    </a:solidFill>
                  </a:endParaRPr>
                </a:p>
              </p:txBody>
            </p:sp>
            <p:sp>
              <p:nvSpPr>
                <p:cNvPr id="26" name="Left-Right Arrow 18"/>
                <p:cNvSpPr>
                  <a:spLocks noChangeArrowheads="1"/>
                </p:cNvSpPr>
                <p:nvPr/>
              </p:nvSpPr>
              <p:spPr bwMode="auto">
                <a:xfrm>
                  <a:off x="4214927" y="2289969"/>
                  <a:ext cx="592137" cy="200025"/>
                </a:xfrm>
                <a:prstGeom prst="leftRightArrow">
                  <a:avLst>
                    <a:gd name="adj1" fmla="val 50000"/>
                    <a:gd name="adj2" fmla="val 49983"/>
                  </a:avLst>
                </a:prstGeom>
                <a:solidFill>
                  <a:srgbClr val="CA06C1">
                    <a:alpha val="5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3175"/>
                  <a:endParaRPr lang="en-US"/>
                </a:p>
              </p:txBody>
            </p:sp>
            <p:sp>
              <p:nvSpPr>
                <p:cNvPr id="27" name="Left-Right Arrow 18"/>
                <p:cNvSpPr>
                  <a:spLocks noChangeArrowheads="1"/>
                </p:cNvSpPr>
                <p:nvPr/>
              </p:nvSpPr>
              <p:spPr bwMode="auto">
                <a:xfrm>
                  <a:off x="7298770" y="2289969"/>
                  <a:ext cx="592137" cy="200025"/>
                </a:xfrm>
                <a:prstGeom prst="leftRightArrow">
                  <a:avLst>
                    <a:gd name="adj1" fmla="val 50000"/>
                    <a:gd name="adj2" fmla="val 49983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3175"/>
                  <a:endParaRPr lang="en-US"/>
                </a:p>
              </p:txBody>
            </p:sp>
            <p:sp>
              <p:nvSpPr>
                <p:cNvPr id="28" name="Left-Right Arrow 18"/>
                <p:cNvSpPr>
                  <a:spLocks noChangeArrowheads="1"/>
                </p:cNvSpPr>
                <p:nvPr/>
              </p:nvSpPr>
              <p:spPr bwMode="auto">
                <a:xfrm>
                  <a:off x="1131084" y="2289969"/>
                  <a:ext cx="592137" cy="200025"/>
                </a:xfrm>
                <a:prstGeom prst="leftRightArrow">
                  <a:avLst>
                    <a:gd name="adj1" fmla="val 50000"/>
                    <a:gd name="adj2" fmla="val 49983"/>
                  </a:avLst>
                </a:prstGeom>
                <a:solidFill>
                  <a:srgbClr val="00B0F0">
                    <a:alpha val="5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3175"/>
                  <a:endParaRPr lang="en-US"/>
                </a:p>
              </p:txBody>
            </p:sp>
            <p:sp>
              <p:nvSpPr>
                <p:cNvPr id="29" name="Rectangle 20"/>
                <p:cNvSpPr>
                  <a:spLocks noChangeArrowheads="1"/>
                </p:cNvSpPr>
                <p:nvPr/>
              </p:nvSpPr>
              <p:spPr bwMode="auto">
                <a:xfrm>
                  <a:off x="6374542" y="2070100"/>
                  <a:ext cx="822325" cy="639762"/>
                </a:xfrm>
                <a:prstGeom prst="rect">
                  <a:avLst/>
                </a:prstGeom>
                <a:solidFill>
                  <a:srgbClr val="00B0F0">
                    <a:alpha val="5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3175" algn="ctr"/>
                  <a:r>
                    <a:rPr lang="fr-FR" sz="800" dirty="0">
                      <a:solidFill>
                        <a:srgbClr val="090ED9"/>
                      </a:solidFill>
                    </a:rPr>
                    <a:t>Translator </a:t>
                  </a:r>
                  <a:endParaRPr lang="en-GB" sz="800" dirty="0">
                    <a:solidFill>
                      <a:srgbClr val="090ED9"/>
                    </a:solidFill>
                  </a:endParaRPr>
                </a:p>
              </p:txBody>
            </p:sp>
            <p:sp>
              <p:nvSpPr>
                <p:cNvPr id="30" name="Rectangle 19"/>
                <p:cNvSpPr>
                  <a:spLocks noChangeArrowheads="1"/>
                </p:cNvSpPr>
                <p:nvPr/>
              </p:nvSpPr>
              <p:spPr bwMode="auto">
                <a:xfrm>
                  <a:off x="4908967" y="2070100"/>
                  <a:ext cx="1465575" cy="639762"/>
                </a:xfrm>
                <a:prstGeom prst="rect">
                  <a:avLst/>
                </a:prstGeom>
                <a:solidFill>
                  <a:srgbClr val="CA06C1">
                    <a:alpha val="50000"/>
                  </a:srgbClr>
                </a:solidFill>
                <a:ln>
                  <a:noFill/>
                </a:ln>
              </p:spPr>
              <p:txBody>
                <a:bodyPr anchor="ctr"/>
                <a:lstStyle/>
                <a:p>
                  <a:pPr marL="3175" algn="ctr"/>
                  <a:r>
                    <a:rPr lang="fr-FR" sz="800" dirty="0">
                      <a:solidFill>
                        <a:srgbClr val="090ED9"/>
                      </a:solidFill>
                    </a:rPr>
                    <a:t>Gateway</a:t>
                  </a:r>
                  <a:endParaRPr lang="en-GB" sz="800" dirty="0">
                    <a:solidFill>
                      <a:srgbClr val="090ED9"/>
                    </a:solidFill>
                  </a:endParaRPr>
                </a:p>
              </p:txBody>
            </p:sp>
          </p:grpSp>
          <p:sp>
            <p:nvSpPr>
              <p:cNvPr id="21" name="Oval 20"/>
              <p:cNvSpPr/>
              <p:nvPr/>
            </p:nvSpPr>
            <p:spPr bwMode="auto">
              <a:xfrm>
                <a:off x="2268943" y="1414205"/>
                <a:ext cx="4549418" cy="1513412"/>
              </a:xfrm>
              <a:prstGeom prst="ellipse">
                <a:avLst/>
              </a:prstGeom>
              <a:solidFill>
                <a:srgbClr val="FF0000">
                  <a:alpha val="20000"/>
                </a:srgbClr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3175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7600" b="1" i="0" u="none" strike="noStrike" cap="none" normalizeH="0" baseline="0">
                  <a:ln>
                    <a:noFill/>
                  </a:ln>
                  <a:solidFill>
                    <a:srgbClr val="FFD624"/>
                  </a:solidFill>
                  <a:effectLst/>
                  <a:latin typeface="Verdana" charset="0"/>
                  <a:ea typeface="ＭＳ Ｐゴシック" charset="0"/>
                </a:endParaRPr>
              </a:p>
            </p:txBody>
          </p:sp>
        </p:grpSp>
      </p:grp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73830" y="109597"/>
            <a:ext cx="740664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2060"/>
                </a:solidFill>
              </a:rPr>
              <a:t>What are the roles in the</a:t>
            </a:r>
            <a:r>
              <a:rPr lang="en-US" sz="2000" dirty="0">
                <a:solidFill>
                  <a:srgbClr val="002060"/>
                </a:solidFill>
              </a:rPr>
              <a:t/>
            </a:r>
            <a:br>
              <a:rPr lang="en-US" sz="2000" dirty="0">
                <a:solidFill>
                  <a:srgbClr val="002060"/>
                </a:solidFill>
              </a:rPr>
            </a:br>
            <a:r>
              <a:rPr lang="en-US" sz="2000" dirty="0">
                <a:solidFill>
                  <a:srgbClr val="002060"/>
                </a:solidFill>
              </a:rPr>
              <a:t>implementation </a:t>
            </a:r>
            <a:r>
              <a:rPr lang="en-US" sz="2000" dirty="0" smtClean="0">
                <a:solidFill>
                  <a:srgbClr val="002060"/>
                </a:solidFill>
              </a:rPr>
              <a:t>of CISE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136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54" y="1289785"/>
            <a:ext cx="2949575" cy="27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708301"/>
            <a:ext cx="1398872" cy="145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915226" y="1978819"/>
            <a:ext cx="635761" cy="52374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885825" y="1289784"/>
            <a:ext cx="163329" cy="37378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857250" y="4036813"/>
            <a:ext cx="3141479" cy="990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50" y="5263007"/>
            <a:ext cx="61753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9778" l="9778" r="100000">
                        <a14:foregroundMark x1="47556" y1="62667" x2="47556" y2="62667"/>
                        <a14:foregroundMark x1="52889" y1="50222" x2="52889" y2="50222"/>
                        <a14:backgroundMark x1="29778" y1="64444" x2="29778" y2="64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17" y="4341019"/>
            <a:ext cx="54133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C:\Users\olivefr\AppData\Local\Microsoft\Windows\Temporary Internet Files\Content.IE5\VD4NSLLF\MC900434403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37" y="4540251"/>
            <a:ext cx="4889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loud Callout 31"/>
          <p:cNvSpPr/>
          <p:nvPr/>
        </p:nvSpPr>
        <p:spPr bwMode="auto">
          <a:xfrm>
            <a:off x="4605338" y="4195763"/>
            <a:ext cx="2319337" cy="1587500"/>
          </a:xfrm>
          <a:prstGeom prst="cloudCallout">
            <a:avLst>
              <a:gd name="adj1" fmla="val -15439"/>
              <a:gd name="adj2" fmla="val 27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148263" y="4789488"/>
            <a:ext cx="123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/>
              <a:t>CISE</a:t>
            </a:r>
          </a:p>
        </p:txBody>
      </p:sp>
      <p:cxnSp>
        <p:nvCxnSpPr>
          <p:cNvPr id="34" name="Straight Arrow Connector 33"/>
          <p:cNvCxnSpPr>
            <a:stCxn id="29" idx="3"/>
            <a:endCxn id="32" idx="0"/>
          </p:cNvCxnSpPr>
          <p:nvPr/>
        </p:nvCxnSpPr>
        <p:spPr bwMode="auto">
          <a:xfrm flipV="1">
            <a:off x="2550987" y="4989513"/>
            <a:ext cx="2061545" cy="5822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8961" y="4673601"/>
            <a:ext cx="46976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5141913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>
            <a:stCxn id="32" idx="2"/>
            <a:endCxn id="36" idx="0"/>
          </p:cNvCxnSpPr>
          <p:nvPr/>
        </p:nvCxnSpPr>
        <p:spPr bwMode="auto">
          <a:xfrm>
            <a:off x="6923088" y="4989513"/>
            <a:ext cx="1670050" cy="152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4584701"/>
            <a:ext cx="3889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C:\Users\olivefr\AppData\Local\Microsoft\Windows\Temporary Internet Files\Content.IE5\VD4NSLLF\MC900441455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4708526"/>
            <a:ext cx="4794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7825" y="5018088"/>
            <a:ext cx="46976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C:\Users\olivefr\AppData\Local\Microsoft\Windows\Temporary Internet Files\Content.IE5\VD4NSLLF\MC900441455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48" y="4546598"/>
            <a:ext cx="4794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70343" y="2107218"/>
            <a:ext cx="223786" cy="314898"/>
            <a:chOff x="5476374" y="1910240"/>
            <a:chExt cx="223786" cy="314898"/>
          </a:xfrm>
        </p:grpSpPr>
        <p:sp>
          <p:nvSpPr>
            <p:cNvPr id="4" name="Oval 3"/>
            <p:cNvSpPr/>
            <p:nvPr/>
          </p:nvSpPr>
          <p:spPr bwMode="auto">
            <a:xfrm>
              <a:off x="5524901" y="197881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654441" y="195595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597893" y="217941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646019" y="2136872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476374" y="2084359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485599" y="191024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00" b="100000" l="667" r="96667">
                        <a14:foregroundMark x1="49333" y1="84400" x2="49333" y2="84400"/>
                        <a14:backgroundMark x1="84667" y1="70400" x2="84667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89" y="2011166"/>
            <a:ext cx="275433" cy="45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82" y="2322481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Straight Arrow Connector 62"/>
          <p:cNvCxnSpPr>
            <a:stCxn id="32" idx="3"/>
            <a:endCxn id="62" idx="2"/>
          </p:cNvCxnSpPr>
          <p:nvPr/>
        </p:nvCxnSpPr>
        <p:spPr bwMode="auto">
          <a:xfrm flipV="1">
            <a:off x="5765007" y="2941606"/>
            <a:ext cx="1162844" cy="134492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82" y="1765269"/>
            <a:ext cx="3889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8" descr="C:\Users\olivefr\AppData\Local\Microsoft\Windows\Temporary Internet Files\Content.IE5\VD4NSLLF\MC900441455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589" y="2521693"/>
            <a:ext cx="4794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3574" y="3798094"/>
            <a:ext cx="46976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8" descr="C:\Users\olivefr\AppData\Local\Microsoft\Windows\Temporary Internet Files\Content.IE5\VD4NSLLF\MC900441455[1]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504" y="4638898"/>
            <a:ext cx="4794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8991">
            <a:off x="2065507" y="4807172"/>
            <a:ext cx="405105" cy="401572"/>
          </a:xfrm>
          <a:prstGeom prst="rect">
            <a:avLst/>
          </a:prstGeom>
        </p:spPr>
      </p:pic>
      <p:cxnSp>
        <p:nvCxnSpPr>
          <p:cNvPr id="71" name="Curved Connector 70"/>
          <p:cNvCxnSpPr/>
          <p:nvPr/>
        </p:nvCxnSpPr>
        <p:spPr bwMode="auto">
          <a:xfrm rot="10800000" flipV="1">
            <a:off x="1575270" y="5761037"/>
            <a:ext cx="517933" cy="404813"/>
          </a:xfrm>
          <a:prstGeom prst="curvedConnector3">
            <a:avLst>
              <a:gd name="adj1" fmla="val 50000"/>
            </a:avLst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Curved Connector 83"/>
          <p:cNvCxnSpPr/>
          <p:nvPr/>
        </p:nvCxnSpPr>
        <p:spPr bwMode="auto">
          <a:xfrm>
            <a:off x="885827" y="5880546"/>
            <a:ext cx="689440" cy="285304"/>
          </a:xfrm>
          <a:prstGeom prst="curvedConnector3">
            <a:avLst>
              <a:gd name="adj1" fmla="val 50000"/>
            </a:avLst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5" name="Group 84"/>
          <p:cNvGrpSpPr/>
          <p:nvPr/>
        </p:nvGrpSpPr>
        <p:grpSpPr>
          <a:xfrm>
            <a:off x="2237446" y="2026794"/>
            <a:ext cx="219047" cy="352775"/>
            <a:chOff x="4807483" y="1936243"/>
            <a:chExt cx="219047" cy="352775"/>
          </a:xfrm>
        </p:grpSpPr>
        <p:sp>
          <p:nvSpPr>
            <p:cNvPr id="96" name="Oval 95"/>
            <p:cNvSpPr/>
            <p:nvPr/>
          </p:nvSpPr>
          <p:spPr bwMode="auto">
            <a:xfrm>
              <a:off x="4807483" y="1936243"/>
              <a:ext cx="45719" cy="457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4935091" y="2063531"/>
              <a:ext cx="45719" cy="457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4980811" y="2243299"/>
              <a:ext cx="45719" cy="457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sp>
        <p:nvSpPr>
          <p:cNvPr id="42" name="TextBox 5"/>
          <p:cNvSpPr txBox="1">
            <a:spLocks noChangeArrowheads="1"/>
          </p:cNvSpPr>
          <p:nvPr/>
        </p:nvSpPr>
        <p:spPr bwMode="auto">
          <a:xfrm>
            <a:off x="73830" y="109597"/>
            <a:ext cx="6257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What happens when a </a:t>
            </a:r>
            <a:r>
              <a:rPr lang="en-US" sz="2000" dirty="0" smtClean="0">
                <a:solidFill>
                  <a:srgbClr val="002060"/>
                </a:solidFill>
              </a:rPr>
              <a:t>user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needs </a:t>
            </a:r>
            <a:r>
              <a:rPr lang="en-US" sz="2000" dirty="0">
                <a:solidFill>
                  <a:srgbClr val="002060"/>
                </a:solidFill>
              </a:rPr>
              <a:t>additional 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2118" y="6261811"/>
            <a:ext cx="3816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2763" indent="-512763"/>
            <a:r>
              <a:rPr lang="en-US" sz="1200" dirty="0" smtClean="0">
                <a:solidFill>
                  <a:srgbClr val="004494"/>
                </a:solidFill>
              </a:rPr>
              <a:t>Note: Envelopes represent network messages, not traditional mails</a:t>
            </a:r>
            <a:endParaRPr lang="en-US" sz="120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77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0.00277 L 0.06961 -0.00277 L 0.09722 0.02175 L 0.13541 0.09299 L 0.1493 0.11774 " pathEditMode="relative" rAng="0" ptsTypes="AAA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6" y="6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13024 L 0.18976 0.0488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-4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04557E-6 L 0.14635 0.023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9" y="118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46981E-8 L 0.08211 -0.1265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97" y="-6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0509 L -0.17917 -0.0118 " pathEditMode="relative" ptsTypes="AA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2498 L -0.08958 0.1873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52" y="8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000"/>
                            </p:stCondLst>
                            <p:childTnLst>
                              <p:par>
                                <p:cTn id="8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0277 L -0.20937 0.07588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69" y="3932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277 L -0.21042 0.08443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40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 animBg="1"/>
      <p:bldP spid="49157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14215-B56D-49D3-8870-7F814DFF46DD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54" y="1289785"/>
            <a:ext cx="2949575" cy="27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708301"/>
            <a:ext cx="1398872" cy="145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Line 4"/>
          <p:cNvSpPr>
            <a:spLocks noChangeShapeType="1"/>
          </p:cNvSpPr>
          <p:nvPr/>
        </p:nvSpPr>
        <p:spPr bwMode="auto">
          <a:xfrm flipV="1">
            <a:off x="885825" y="1289784"/>
            <a:ext cx="163329" cy="37378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857250" y="4036813"/>
            <a:ext cx="3141479" cy="990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50" y="5263007"/>
            <a:ext cx="61753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Users\olivefr\AppData\Local\Microsoft\Windows\Temporary Internet Files\Content.IE5\VD4NSLLF\MC900434403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37" y="4540251"/>
            <a:ext cx="4889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5226125" y="5294396"/>
            <a:ext cx="123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 dirty="0"/>
              <a:t>CISE</a:t>
            </a:r>
          </a:p>
        </p:txBody>
      </p:sp>
      <p:cxnSp>
        <p:nvCxnSpPr>
          <p:cNvPr id="16" name="Straight Arrow Connector 15"/>
          <p:cNvCxnSpPr>
            <a:stCxn id="11" idx="3"/>
          </p:cNvCxnSpPr>
          <p:nvPr/>
        </p:nvCxnSpPr>
        <p:spPr bwMode="auto">
          <a:xfrm>
            <a:off x="2550987" y="5571776"/>
            <a:ext cx="2054351" cy="18926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0774" y="5571776"/>
            <a:ext cx="46976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Curved Connector 38"/>
          <p:cNvCxnSpPr/>
          <p:nvPr/>
        </p:nvCxnSpPr>
        <p:spPr bwMode="auto">
          <a:xfrm rot="10800000" flipV="1">
            <a:off x="1575270" y="5761037"/>
            <a:ext cx="517933" cy="404813"/>
          </a:xfrm>
          <a:prstGeom prst="curvedConnector3">
            <a:avLst>
              <a:gd name="adj1" fmla="val 50000"/>
            </a:avLst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" name="Curved Connector 39"/>
          <p:cNvCxnSpPr/>
          <p:nvPr/>
        </p:nvCxnSpPr>
        <p:spPr bwMode="auto">
          <a:xfrm>
            <a:off x="885827" y="5880546"/>
            <a:ext cx="689440" cy="285304"/>
          </a:xfrm>
          <a:prstGeom prst="curvedConnector3">
            <a:avLst>
              <a:gd name="adj1" fmla="val 50000"/>
            </a:avLst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Line 4"/>
          <p:cNvSpPr>
            <a:spLocks noChangeShapeType="1"/>
          </p:cNvSpPr>
          <p:nvPr/>
        </p:nvSpPr>
        <p:spPr bwMode="auto">
          <a:xfrm flipV="1">
            <a:off x="2550987" y="1886552"/>
            <a:ext cx="3435927" cy="35473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V="1">
            <a:off x="2550988" y="4611687"/>
            <a:ext cx="5133804" cy="8287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348" y="2441365"/>
            <a:ext cx="372749" cy="530131"/>
          </a:xfrm>
          <a:prstGeom prst="rect">
            <a:avLst/>
          </a:prstGeom>
        </p:spPr>
      </p:pic>
      <p:sp>
        <p:nvSpPr>
          <p:cNvPr id="45" name="Oval 44"/>
          <p:cNvSpPr/>
          <p:nvPr/>
        </p:nvSpPr>
        <p:spPr bwMode="auto">
          <a:xfrm>
            <a:off x="5486400" y="1405313"/>
            <a:ext cx="3474720" cy="3268288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65006" y="2156561"/>
            <a:ext cx="19162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Search in the local Data Base for a suitable service provided by other authorities through CISE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8991">
            <a:off x="7766293" y="2525282"/>
            <a:ext cx="405105" cy="40157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765006" y="2227190"/>
            <a:ext cx="20038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Retrieve the rules of the service and the address of the system of the providing authorities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65006" y="2154082"/>
            <a:ext cx="2033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Prepare the request to be sent to the system of the providing authorities in accordance with CISE rules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51" name="Oval 3"/>
          <p:cNvSpPr>
            <a:spLocks noChangeArrowheads="1"/>
          </p:cNvSpPr>
          <p:nvPr/>
        </p:nvSpPr>
        <p:spPr bwMode="auto">
          <a:xfrm>
            <a:off x="1915226" y="1978819"/>
            <a:ext cx="635761" cy="52374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00" b="100000" l="667" r="96667">
                        <a14:foregroundMark x1="49333" y1="84400" x2="49333" y2="84400"/>
                        <a14:backgroundMark x1="84667" y1="70400" x2="84667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02" y="2012942"/>
            <a:ext cx="275433" cy="45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oup 53"/>
          <p:cNvGrpSpPr/>
          <p:nvPr/>
        </p:nvGrpSpPr>
        <p:grpSpPr>
          <a:xfrm>
            <a:off x="6732765" y="3224009"/>
            <a:ext cx="1273629" cy="1249502"/>
            <a:chOff x="7282543" y="4532212"/>
            <a:chExt cx="1796143" cy="1431232"/>
          </a:xfrm>
        </p:grpSpPr>
        <p:pic>
          <p:nvPicPr>
            <p:cNvPr id="61442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2908" y="4679203"/>
              <a:ext cx="1372113" cy="1092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3" name="Vertical Scroll 52"/>
            <p:cNvSpPr/>
            <p:nvPr/>
          </p:nvSpPr>
          <p:spPr bwMode="auto">
            <a:xfrm>
              <a:off x="7282543" y="4532212"/>
              <a:ext cx="1796143" cy="1431232"/>
            </a:xfrm>
            <a:prstGeom prst="verticalScroll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617660" y="3221208"/>
            <a:ext cx="1568342" cy="1253697"/>
            <a:chOff x="7516126" y="4507340"/>
            <a:chExt cx="1568342" cy="1253697"/>
          </a:xfrm>
        </p:grpSpPr>
        <p:pic>
          <p:nvPicPr>
            <p:cNvPr id="61444" name="Picture 4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5185" y="4804780"/>
              <a:ext cx="1130225" cy="848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Vertical Scroll 54"/>
            <p:cNvSpPr/>
            <p:nvPr/>
          </p:nvSpPr>
          <p:spPr bwMode="auto">
            <a:xfrm>
              <a:off x="7516126" y="4507340"/>
              <a:ext cx="1568342" cy="1253697"/>
            </a:xfrm>
            <a:prstGeom prst="verticalScroll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37446" y="2026794"/>
            <a:ext cx="219047" cy="352775"/>
            <a:chOff x="4807483" y="1936243"/>
            <a:chExt cx="219047" cy="352775"/>
          </a:xfrm>
        </p:grpSpPr>
        <p:sp>
          <p:nvSpPr>
            <p:cNvPr id="61" name="Oval 60"/>
            <p:cNvSpPr/>
            <p:nvPr/>
          </p:nvSpPr>
          <p:spPr bwMode="auto">
            <a:xfrm>
              <a:off x="4807483" y="1936243"/>
              <a:ext cx="45719" cy="457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4935091" y="2063531"/>
              <a:ext cx="45719" cy="457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980811" y="2243299"/>
              <a:ext cx="45719" cy="457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pic>
        <p:nvPicPr>
          <p:cNvPr id="6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1515" y="3433318"/>
            <a:ext cx="903771" cy="104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Cloud Callout 64"/>
          <p:cNvSpPr/>
          <p:nvPr/>
        </p:nvSpPr>
        <p:spPr bwMode="auto">
          <a:xfrm>
            <a:off x="4605338" y="4759079"/>
            <a:ext cx="2319337" cy="1587500"/>
          </a:xfrm>
          <a:prstGeom prst="cloudCallout">
            <a:avLst>
              <a:gd name="adj1" fmla="val -15439"/>
              <a:gd name="adj2" fmla="val 27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 bwMode="auto">
          <a:xfrm>
            <a:off x="73830" y="109597"/>
            <a:ext cx="6257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What happens in </a:t>
            </a:r>
            <a:r>
              <a:rPr lang="en-US" sz="2000" dirty="0" smtClean="0">
                <a:solidFill>
                  <a:srgbClr val="002060"/>
                </a:solidFill>
              </a:rPr>
              <a:t>the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requesting </a:t>
            </a:r>
            <a:r>
              <a:rPr lang="en-US" sz="2000" dirty="0">
                <a:solidFill>
                  <a:srgbClr val="002060"/>
                </a:solidFill>
              </a:rPr>
              <a:t>computer</a:t>
            </a:r>
          </a:p>
        </p:txBody>
      </p:sp>
    </p:spTree>
    <p:extLst>
      <p:ext uri="{BB962C8B-B14F-4D97-AF65-F5344CB8AC3E}">
        <p14:creationId xmlns:p14="http://schemas.microsoft.com/office/powerpoint/2010/main" val="42138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33333E-6 L 0.22378 0.0289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81" y="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/>
      <p:bldP spid="46" grpId="1"/>
      <p:bldP spid="49" grpId="0"/>
      <p:bldP spid="49" grpId="1"/>
      <p:bldP spid="50" grpId="0"/>
      <p:bldP spid="50" grpId="1"/>
      <p:bldP spid="5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154" y="1289785"/>
            <a:ext cx="2949575" cy="27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708301"/>
            <a:ext cx="1398872" cy="145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1915226" y="1978819"/>
            <a:ext cx="635761" cy="523749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Line 4"/>
          <p:cNvSpPr>
            <a:spLocks noChangeShapeType="1"/>
          </p:cNvSpPr>
          <p:nvPr/>
        </p:nvSpPr>
        <p:spPr bwMode="auto">
          <a:xfrm flipV="1">
            <a:off x="885825" y="1289784"/>
            <a:ext cx="163329" cy="373782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5"/>
          <p:cNvSpPr>
            <a:spLocks noChangeShapeType="1"/>
          </p:cNvSpPr>
          <p:nvPr/>
        </p:nvSpPr>
        <p:spPr bwMode="auto">
          <a:xfrm flipV="1">
            <a:off x="857250" y="4036813"/>
            <a:ext cx="3141479" cy="9907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50" y="5263007"/>
            <a:ext cx="617537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" descr="C:\Users\olivefr\AppData\Local\Microsoft\Windows\Temporary Internet Files\Content.IE5\VD4NSLLF\MC900434403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037" y="4540251"/>
            <a:ext cx="4889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loud Callout 31"/>
          <p:cNvSpPr/>
          <p:nvPr/>
        </p:nvSpPr>
        <p:spPr bwMode="auto">
          <a:xfrm>
            <a:off x="4605338" y="4759079"/>
            <a:ext cx="2319337" cy="1587500"/>
          </a:xfrm>
          <a:prstGeom prst="cloudCallout">
            <a:avLst>
              <a:gd name="adj1" fmla="val -15439"/>
              <a:gd name="adj2" fmla="val 27955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33" name="TextBox 4"/>
          <p:cNvSpPr txBox="1">
            <a:spLocks noChangeArrowheads="1"/>
          </p:cNvSpPr>
          <p:nvPr/>
        </p:nvSpPr>
        <p:spPr bwMode="auto">
          <a:xfrm>
            <a:off x="5148263" y="5352804"/>
            <a:ext cx="12319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000"/>
              <a:t>CISE</a:t>
            </a:r>
          </a:p>
        </p:txBody>
      </p:sp>
      <p:cxnSp>
        <p:nvCxnSpPr>
          <p:cNvPr id="34" name="Straight Arrow Connector 33"/>
          <p:cNvCxnSpPr>
            <a:stCxn id="29" idx="3"/>
            <a:endCxn id="32" idx="0"/>
          </p:cNvCxnSpPr>
          <p:nvPr/>
        </p:nvCxnSpPr>
        <p:spPr bwMode="auto">
          <a:xfrm flipV="1">
            <a:off x="2550987" y="5552829"/>
            <a:ext cx="2061545" cy="1894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5705229"/>
            <a:ext cx="6175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>
            <a:stCxn id="32" idx="2"/>
            <a:endCxn id="36" idx="0"/>
          </p:cNvCxnSpPr>
          <p:nvPr/>
        </p:nvCxnSpPr>
        <p:spPr bwMode="auto">
          <a:xfrm>
            <a:off x="6923088" y="5552829"/>
            <a:ext cx="1670050" cy="1524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5148017"/>
            <a:ext cx="388937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 descr="C:\Users\olivefr\AppData\Local\Microsoft\Windows\Temporary Internet Files\Content.IE5\VD4NSLLF\MC90044145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5271842"/>
            <a:ext cx="479425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2677" y="5691980"/>
            <a:ext cx="46976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8" descr="C:\Users\olivefr\AppData\Local\Microsoft\Windows\Temporary Internet Files\Content.IE5\VD4NSLLF\MC90044145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48" y="5109914"/>
            <a:ext cx="4794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070343" y="2107218"/>
            <a:ext cx="223786" cy="314898"/>
            <a:chOff x="5476374" y="1910240"/>
            <a:chExt cx="223786" cy="314898"/>
          </a:xfrm>
        </p:grpSpPr>
        <p:sp>
          <p:nvSpPr>
            <p:cNvPr id="4" name="Oval 3"/>
            <p:cNvSpPr/>
            <p:nvPr/>
          </p:nvSpPr>
          <p:spPr bwMode="auto">
            <a:xfrm>
              <a:off x="5524901" y="197881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5654441" y="195595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5597893" y="2179419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5646019" y="2136872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5476374" y="2084359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485599" y="1910240"/>
              <a:ext cx="45719" cy="45719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/>
              <a:endParaRPr lang="en-US">
                <a:latin typeface="Verdana" charset="0"/>
                <a:ea typeface="ＭＳ Ｐゴシック" charset="0"/>
              </a:endParaRPr>
            </a:p>
          </p:txBody>
        </p:sp>
      </p:grpSp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600" b="100000" l="667" r="96667">
                        <a14:foregroundMark x1="49333" y1="84400" x2="49333" y2="84400"/>
                        <a14:backgroundMark x1="84667" y1="70400" x2="84667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202" y="2012942"/>
            <a:ext cx="275433" cy="45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8991">
            <a:off x="2065507" y="4807172"/>
            <a:ext cx="405105" cy="401572"/>
          </a:xfrm>
          <a:prstGeom prst="rect">
            <a:avLst/>
          </a:prstGeom>
        </p:spPr>
      </p:pic>
      <p:cxnSp>
        <p:nvCxnSpPr>
          <p:cNvPr id="71" name="Curved Connector 70"/>
          <p:cNvCxnSpPr/>
          <p:nvPr/>
        </p:nvCxnSpPr>
        <p:spPr bwMode="auto">
          <a:xfrm rot="10800000" flipV="1">
            <a:off x="1575270" y="5761037"/>
            <a:ext cx="517933" cy="404813"/>
          </a:xfrm>
          <a:prstGeom prst="curvedConnector3">
            <a:avLst>
              <a:gd name="adj1" fmla="val 50000"/>
            </a:avLst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Curved Connector 83"/>
          <p:cNvCxnSpPr/>
          <p:nvPr/>
        </p:nvCxnSpPr>
        <p:spPr bwMode="auto">
          <a:xfrm>
            <a:off x="885827" y="5880546"/>
            <a:ext cx="689440" cy="285304"/>
          </a:xfrm>
          <a:prstGeom prst="curvedConnector3">
            <a:avLst>
              <a:gd name="adj1" fmla="val 50000"/>
            </a:avLst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Line 4"/>
          <p:cNvSpPr>
            <a:spLocks noChangeShapeType="1"/>
          </p:cNvSpPr>
          <p:nvPr/>
        </p:nvSpPr>
        <p:spPr bwMode="auto">
          <a:xfrm flipH="1" flipV="1">
            <a:off x="5486400" y="4163786"/>
            <a:ext cx="3020786" cy="17167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/>
        </p:nvSpPr>
        <p:spPr bwMode="auto">
          <a:xfrm flipH="1" flipV="1">
            <a:off x="7862207" y="2198656"/>
            <a:ext cx="644979" cy="36542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43"/>
          <p:cNvSpPr/>
          <p:nvPr/>
        </p:nvSpPr>
        <p:spPr bwMode="auto">
          <a:xfrm>
            <a:off x="4457700" y="1029155"/>
            <a:ext cx="3474720" cy="3268288"/>
          </a:xfrm>
          <a:prstGeom prst="ellipse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012" y="2057657"/>
            <a:ext cx="372749" cy="53013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647288" y="1772853"/>
            <a:ext cx="2003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Verify requestor’ s access rights based also on the purpose of the request</a:t>
            </a:r>
            <a:endParaRPr lang="en-US" sz="1200" dirty="0">
              <a:solidFill>
                <a:srgbClr val="002060"/>
              </a:solidFill>
            </a:endParaRP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18991">
            <a:off x="6753957" y="2141574"/>
            <a:ext cx="405105" cy="40157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646565" y="1784037"/>
            <a:ext cx="20038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Retrieve the requested data and translate them into CISE Data Model</a:t>
            </a:r>
            <a:endParaRPr lang="en-US" sz="1200" dirty="0">
              <a:solidFill>
                <a:srgbClr val="00206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647730" y="1781131"/>
            <a:ext cx="2068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Package the data to be sent to the requesting authority and send them in accordance with CISE rules</a:t>
            </a:r>
            <a:endParaRPr lang="en-US" sz="1200" dirty="0">
              <a:solidFill>
                <a:srgbClr val="00206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0058" y="2663299"/>
            <a:ext cx="1562374" cy="1258209"/>
            <a:chOff x="7402012" y="3282042"/>
            <a:chExt cx="1562374" cy="1258209"/>
          </a:xfrm>
        </p:grpSpPr>
        <p:sp>
          <p:nvSpPr>
            <p:cNvPr id="59" name="Vertical Scroll 58"/>
            <p:cNvSpPr/>
            <p:nvPr/>
          </p:nvSpPr>
          <p:spPr bwMode="auto">
            <a:xfrm>
              <a:off x="7402012" y="3282042"/>
              <a:ext cx="1562374" cy="1258209"/>
            </a:xfrm>
            <a:prstGeom prst="verticalScroll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pic>
          <p:nvPicPr>
            <p:cNvPr id="62467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22132" y="3540789"/>
              <a:ext cx="959621" cy="92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904090" y="2667811"/>
            <a:ext cx="1568342" cy="1253697"/>
            <a:chOff x="7605170" y="1409602"/>
            <a:chExt cx="1568342" cy="1253697"/>
          </a:xfrm>
        </p:grpSpPr>
        <p:sp>
          <p:nvSpPr>
            <p:cNvPr id="67" name="Vertical Scroll 66"/>
            <p:cNvSpPr/>
            <p:nvPr/>
          </p:nvSpPr>
          <p:spPr bwMode="auto">
            <a:xfrm>
              <a:off x="7605170" y="1409602"/>
              <a:ext cx="1568342" cy="1253697"/>
            </a:xfrm>
            <a:prstGeom prst="verticalScroll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pic>
          <p:nvPicPr>
            <p:cNvPr id="62468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2207" y="1643739"/>
              <a:ext cx="1110375" cy="9440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" name="Picture 8" descr="C:\Users\olivefr\AppData\Local\Microsoft\Windows\Temporary Internet Files\Content.IE5\VD4NSLLF\MC900441455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179" y="3051896"/>
            <a:ext cx="911460" cy="914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" name="Group 68"/>
          <p:cNvGrpSpPr/>
          <p:nvPr/>
        </p:nvGrpSpPr>
        <p:grpSpPr>
          <a:xfrm>
            <a:off x="2237446" y="2026794"/>
            <a:ext cx="219047" cy="352775"/>
            <a:chOff x="4807483" y="1936243"/>
            <a:chExt cx="219047" cy="352775"/>
          </a:xfrm>
        </p:grpSpPr>
        <p:sp>
          <p:nvSpPr>
            <p:cNvPr id="72" name="Oval 71"/>
            <p:cNvSpPr/>
            <p:nvPr/>
          </p:nvSpPr>
          <p:spPr bwMode="auto">
            <a:xfrm>
              <a:off x="4807483" y="1936243"/>
              <a:ext cx="45719" cy="457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935091" y="2063531"/>
              <a:ext cx="45719" cy="457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4980811" y="2243299"/>
              <a:ext cx="45719" cy="45719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7600" b="1" i="0" u="none" strike="noStrike" cap="none" normalizeH="0" baseline="0">
                <a:ln>
                  <a:noFill/>
                </a:ln>
                <a:solidFill>
                  <a:srgbClr val="FFD624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</p:grpSp>
      <p:sp>
        <p:nvSpPr>
          <p:cNvPr id="56" name="TextBox 5"/>
          <p:cNvSpPr txBox="1">
            <a:spLocks noChangeArrowheads="1"/>
          </p:cNvSpPr>
          <p:nvPr/>
        </p:nvSpPr>
        <p:spPr bwMode="auto">
          <a:xfrm>
            <a:off x="73830" y="109597"/>
            <a:ext cx="6257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2060"/>
                </a:solidFill>
              </a:rPr>
              <a:t>What happens in </a:t>
            </a:r>
            <a:r>
              <a:rPr lang="en-US" sz="2000" dirty="0" smtClean="0">
                <a:solidFill>
                  <a:srgbClr val="002060"/>
                </a:solidFill>
              </a:rPr>
              <a:t>the</a:t>
            </a:r>
            <a:br>
              <a:rPr lang="en-US" sz="2000" dirty="0" smtClean="0">
                <a:solidFill>
                  <a:srgbClr val="002060"/>
                </a:solidFill>
              </a:rPr>
            </a:br>
            <a:r>
              <a:rPr lang="en-US" sz="2000" dirty="0" smtClean="0">
                <a:solidFill>
                  <a:srgbClr val="002060"/>
                </a:solidFill>
              </a:rPr>
              <a:t>providing computers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0.00509 L -0.17917 -0.0118 " pathEditMode="relative" ptsTypes="AA">
                                      <p:cBhvr>
                                        <p:cTn id="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20764 0.00602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82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  <p:bldP spid="49156" grpId="0" animBg="1"/>
      <p:bldP spid="49157" grpId="0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6" grpId="0"/>
      <p:bldP spid="46" grpId="1"/>
      <p:bldP spid="49" grpId="0"/>
      <p:bldP spid="49" grpId="1"/>
      <p:bldP spid="50" grpId="0"/>
      <p:bldP spid="5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471" y="1402592"/>
            <a:ext cx="3942549" cy="3356432"/>
          </a:xfrm>
        </p:spPr>
        <p:txBody>
          <a:bodyPr/>
          <a:lstStyle/>
          <a:p>
            <a:pPr marL="0" lvl="0" indent="0" algn="just"/>
            <a:r>
              <a:rPr lang="en-GB" dirty="0" smtClean="0"/>
              <a:t>The EUCISE 2020 should be able to execute the </a:t>
            </a:r>
            <a:r>
              <a:rPr lang="en-GB" b="1" dirty="0"/>
              <a:t>end-to-end exchange of </a:t>
            </a:r>
            <a:r>
              <a:rPr lang="en-GB" b="1" dirty="0" smtClean="0"/>
              <a:t>data </a:t>
            </a:r>
            <a:r>
              <a:rPr lang="en-GB" b="1" dirty="0"/>
              <a:t>among legacy systems</a:t>
            </a:r>
            <a:r>
              <a:rPr lang="en-GB" dirty="0"/>
              <a:t> of different sectors in different </a:t>
            </a:r>
            <a:r>
              <a:rPr lang="en-GB" dirty="0" smtClean="0"/>
              <a:t>countries.</a:t>
            </a:r>
          </a:p>
          <a:p>
            <a:pPr marL="0" lvl="0" indent="0" algn="just"/>
            <a:endParaRPr lang="en-GB" dirty="0" smtClean="0"/>
          </a:p>
          <a:p>
            <a:pPr marL="0" lvl="0" indent="0" algn="just"/>
            <a:r>
              <a:rPr lang="en-GB" dirty="0" smtClean="0"/>
              <a:t>It should </a:t>
            </a:r>
            <a:r>
              <a:rPr lang="en-GB" dirty="0"/>
              <a:t>be </a:t>
            </a:r>
            <a:r>
              <a:rPr lang="en-GB" dirty="0" smtClean="0"/>
              <a:t>possible to “see” data </a:t>
            </a:r>
            <a:r>
              <a:rPr lang="en-GB" dirty="0"/>
              <a:t>provided by the </a:t>
            </a:r>
            <a:r>
              <a:rPr lang="en-GB" b="1" dirty="0">
                <a:solidFill>
                  <a:srgbClr val="00B050"/>
                </a:solidFill>
              </a:rPr>
              <a:t>legacy system X in the Country A </a:t>
            </a:r>
            <a:r>
              <a:rPr lang="en-GB" dirty="0"/>
              <a:t>on the screen of a </a:t>
            </a:r>
            <a:r>
              <a:rPr lang="en-GB" b="1" dirty="0">
                <a:solidFill>
                  <a:srgbClr val="FFC000"/>
                </a:solidFill>
              </a:rPr>
              <a:t>legacy system Y in the Country B</a:t>
            </a:r>
            <a:r>
              <a:rPr lang="en-GB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0B616E-8822-4219-8652-9375E4327AE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52D580A-D00D-4388-824C-BE205533C355}" type="datetime3">
              <a:rPr lang="en-US" smtClean="0"/>
              <a:pPr>
                <a:defRPr/>
              </a:pPr>
              <a:t>22 September 2015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830" y="152400"/>
            <a:ext cx="6257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4494"/>
                </a:solidFill>
              </a:rPr>
              <a:t>Key Objectives of</a:t>
            </a:r>
            <a:br>
              <a:rPr lang="en-US" sz="2000" dirty="0" smtClean="0">
                <a:solidFill>
                  <a:srgbClr val="004494"/>
                </a:solidFill>
              </a:rPr>
            </a:br>
            <a:r>
              <a:rPr lang="en-US" sz="2000" dirty="0" smtClean="0">
                <a:solidFill>
                  <a:srgbClr val="004494"/>
                </a:solidFill>
              </a:rPr>
              <a:t>EUCISE2020</a:t>
            </a:r>
            <a:endParaRPr lang="en-US" sz="2000" dirty="0">
              <a:solidFill>
                <a:srgbClr val="004494"/>
              </a:solidFill>
            </a:endParaRPr>
          </a:p>
        </p:txBody>
      </p:sp>
      <p:sp>
        <p:nvSpPr>
          <p:cNvPr id="11" name="Freeform 10"/>
          <p:cNvSpPr>
            <a:spLocks noChangeAspect="1"/>
          </p:cNvSpPr>
          <p:nvPr/>
        </p:nvSpPr>
        <p:spPr>
          <a:xfrm>
            <a:off x="4893733" y="1783854"/>
            <a:ext cx="731520" cy="731520"/>
          </a:xfrm>
          <a:custGeom>
            <a:avLst/>
            <a:gdLst>
              <a:gd name="connsiteX0" fmla="*/ 0 w 1154127"/>
              <a:gd name="connsiteY0" fmla="*/ 577064 h 1154127"/>
              <a:gd name="connsiteX1" fmla="*/ 577064 w 1154127"/>
              <a:gd name="connsiteY1" fmla="*/ 0 h 1154127"/>
              <a:gd name="connsiteX2" fmla="*/ 1154128 w 1154127"/>
              <a:gd name="connsiteY2" fmla="*/ 577064 h 1154127"/>
              <a:gd name="connsiteX3" fmla="*/ 577064 w 1154127"/>
              <a:gd name="connsiteY3" fmla="*/ 1154128 h 1154127"/>
              <a:gd name="connsiteX4" fmla="*/ 0 w 1154127"/>
              <a:gd name="connsiteY4" fmla="*/ 577064 h 11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127" h="1154127">
                <a:moveTo>
                  <a:pt x="0" y="577064"/>
                </a:moveTo>
                <a:cubicBezTo>
                  <a:pt x="0" y="258360"/>
                  <a:pt x="258360" y="0"/>
                  <a:pt x="577064" y="0"/>
                </a:cubicBezTo>
                <a:cubicBezTo>
                  <a:pt x="895768" y="0"/>
                  <a:pt x="1154128" y="258360"/>
                  <a:pt x="1154128" y="577064"/>
                </a:cubicBezTo>
                <a:cubicBezTo>
                  <a:pt x="1154128" y="895768"/>
                  <a:pt x="895768" y="1154128"/>
                  <a:pt x="577064" y="1154128"/>
                </a:cubicBezTo>
                <a:cubicBezTo>
                  <a:pt x="258360" y="1154128"/>
                  <a:pt x="0" y="895768"/>
                  <a:pt x="0" y="577064"/>
                </a:cubicBez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81718" rIns="91440" bIns="18171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MS A</a:t>
            </a:r>
            <a:br>
              <a:rPr lang="en-US" sz="800" kern="1200" dirty="0" smtClean="0"/>
            </a:br>
            <a:r>
              <a:rPr lang="en-US" sz="800" kern="1200" dirty="0" smtClean="0"/>
              <a:t>Legacy System</a:t>
            </a:r>
            <a:endParaRPr lang="en-US" sz="800" kern="1200" dirty="0"/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8353683" y="1783854"/>
            <a:ext cx="731520" cy="731520"/>
          </a:xfrm>
          <a:custGeom>
            <a:avLst/>
            <a:gdLst>
              <a:gd name="connsiteX0" fmla="*/ 0 w 1154127"/>
              <a:gd name="connsiteY0" fmla="*/ 577064 h 1154127"/>
              <a:gd name="connsiteX1" fmla="*/ 577064 w 1154127"/>
              <a:gd name="connsiteY1" fmla="*/ 0 h 1154127"/>
              <a:gd name="connsiteX2" fmla="*/ 1154128 w 1154127"/>
              <a:gd name="connsiteY2" fmla="*/ 577064 h 1154127"/>
              <a:gd name="connsiteX3" fmla="*/ 577064 w 1154127"/>
              <a:gd name="connsiteY3" fmla="*/ 1154128 h 1154127"/>
              <a:gd name="connsiteX4" fmla="*/ 0 w 1154127"/>
              <a:gd name="connsiteY4" fmla="*/ 577064 h 11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127" h="1154127">
                <a:moveTo>
                  <a:pt x="0" y="577064"/>
                </a:moveTo>
                <a:cubicBezTo>
                  <a:pt x="0" y="258360"/>
                  <a:pt x="258360" y="0"/>
                  <a:pt x="577064" y="0"/>
                </a:cubicBezTo>
                <a:cubicBezTo>
                  <a:pt x="895768" y="0"/>
                  <a:pt x="1154128" y="258360"/>
                  <a:pt x="1154128" y="577064"/>
                </a:cubicBezTo>
                <a:cubicBezTo>
                  <a:pt x="1154128" y="895768"/>
                  <a:pt x="895768" y="1154128"/>
                  <a:pt x="577064" y="1154128"/>
                </a:cubicBezTo>
                <a:cubicBezTo>
                  <a:pt x="258360" y="1154128"/>
                  <a:pt x="0" y="895768"/>
                  <a:pt x="0" y="577064"/>
                </a:cubicBez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81718" rIns="91440" bIns="18171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>
                <a:solidFill>
                  <a:schemeClr val="tx1"/>
                </a:solidFill>
              </a:rPr>
              <a:t>MS B</a:t>
            </a:r>
            <a:br>
              <a:rPr lang="en-US" sz="800" kern="1200" dirty="0" smtClean="0">
                <a:solidFill>
                  <a:schemeClr val="tx1"/>
                </a:solidFill>
              </a:rPr>
            </a:br>
            <a:r>
              <a:rPr lang="en-US" sz="800" kern="1200" dirty="0" smtClean="0">
                <a:solidFill>
                  <a:schemeClr val="tx1"/>
                </a:solidFill>
              </a:rPr>
              <a:t>Legacy System</a:t>
            </a:r>
            <a:endParaRPr lang="en-US" sz="800" kern="1200" dirty="0">
              <a:solidFill>
                <a:schemeClr val="tx1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5618158" y="2058175"/>
            <a:ext cx="2781991" cy="182880"/>
          </a:xfrm>
          <a:custGeom>
            <a:avLst/>
            <a:gdLst>
              <a:gd name="connsiteX0" fmla="*/ 0 w 548639"/>
              <a:gd name="connsiteY0" fmla="*/ 182880 h 365759"/>
              <a:gd name="connsiteX1" fmla="*/ 182880 w 548639"/>
              <a:gd name="connsiteY1" fmla="*/ 0 h 365759"/>
              <a:gd name="connsiteX2" fmla="*/ 182880 w 548639"/>
              <a:gd name="connsiteY2" fmla="*/ 91440 h 365759"/>
              <a:gd name="connsiteX3" fmla="*/ 365760 w 548639"/>
              <a:gd name="connsiteY3" fmla="*/ 91440 h 365759"/>
              <a:gd name="connsiteX4" fmla="*/ 365760 w 548639"/>
              <a:gd name="connsiteY4" fmla="*/ 0 h 365759"/>
              <a:gd name="connsiteX5" fmla="*/ 548639 w 548639"/>
              <a:gd name="connsiteY5" fmla="*/ 182880 h 365759"/>
              <a:gd name="connsiteX6" fmla="*/ 365760 w 548639"/>
              <a:gd name="connsiteY6" fmla="*/ 365759 h 365759"/>
              <a:gd name="connsiteX7" fmla="*/ 365760 w 548639"/>
              <a:gd name="connsiteY7" fmla="*/ 274319 h 365759"/>
              <a:gd name="connsiteX8" fmla="*/ 182880 w 548639"/>
              <a:gd name="connsiteY8" fmla="*/ 274319 h 365759"/>
              <a:gd name="connsiteX9" fmla="*/ 182880 w 548639"/>
              <a:gd name="connsiteY9" fmla="*/ 365759 h 365759"/>
              <a:gd name="connsiteX10" fmla="*/ 0 w 548639"/>
              <a:gd name="connsiteY10" fmla="*/ 182880 h 36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39" h="365759">
                <a:moveTo>
                  <a:pt x="0" y="182880"/>
                </a:moveTo>
                <a:lnTo>
                  <a:pt x="182880" y="0"/>
                </a:lnTo>
                <a:lnTo>
                  <a:pt x="182880" y="91440"/>
                </a:lnTo>
                <a:lnTo>
                  <a:pt x="365760" y="91440"/>
                </a:lnTo>
                <a:lnTo>
                  <a:pt x="365760" y="0"/>
                </a:lnTo>
                <a:lnTo>
                  <a:pt x="548639" y="182880"/>
                </a:lnTo>
                <a:lnTo>
                  <a:pt x="365760" y="365759"/>
                </a:lnTo>
                <a:lnTo>
                  <a:pt x="365760" y="274319"/>
                </a:lnTo>
                <a:lnTo>
                  <a:pt x="182880" y="274319"/>
                </a:lnTo>
                <a:lnTo>
                  <a:pt x="182880" y="365759"/>
                </a:lnTo>
                <a:lnTo>
                  <a:pt x="0" y="18288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3152" rIns="109728" bIns="7315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15" name="Cloud Callout 14"/>
          <p:cNvSpPr/>
          <p:nvPr/>
        </p:nvSpPr>
        <p:spPr bwMode="auto">
          <a:xfrm>
            <a:off x="6555783" y="1783854"/>
            <a:ext cx="906742" cy="731520"/>
          </a:xfrm>
          <a:prstGeom prst="cloudCallout">
            <a:avLst>
              <a:gd name="adj1" fmla="val 704"/>
              <a:gd name="adj2" fmla="val 36017"/>
            </a:avLst>
          </a:prstGeom>
          <a:solidFill>
            <a:schemeClr val="accent5"/>
          </a:solidFill>
          <a:ln w="12700">
            <a:solidFill>
              <a:schemeClr val="accent1">
                <a:lumMod val="90000"/>
              </a:schemeClr>
            </a:solidFill>
          </a:ln>
          <a:effectLst/>
          <a:ex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Verdana" charset="0"/>
                <a:ea typeface="ＭＳ Ｐゴシック" charset="0"/>
              </a:rPr>
              <a:t>EUCISE 2020</a:t>
            </a:r>
            <a:endParaRPr kumimoji="0" lang="en-US" sz="900" b="1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Verdana" charset="0"/>
              <a:ea typeface="ＭＳ Ｐゴシック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618158" y="3153905"/>
            <a:ext cx="3263983" cy="1496775"/>
            <a:chOff x="5618158" y="3009282"/>
            <a:chExt cx="1789063" cy="89239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917086" y="3306202"/>
              <a:ext cx="490135" cy="595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2" name="Group 31"/>
            <p:cNvGrpSpPr/>
            <p:nvPr/>
          </p:nvGrpSpPr>
          <p:grpSpPr>
            <a:xfrm>
              <a:off x="5618158" y="3009282"/>
              <a:ext cx="661343" cy="813661"/>
              <a:chOff x="7483015" y="2805193"/>
              <a:chExt cx="1033469" cy="1127197"/>
            </a:xfrm>
          </p:grpSpPr>
          <p:pic>
            <p:nvPicPr>
              <p:cNvPr id="16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3015" y="2805193"/>
                <a:ext cx="1033469" cy="1127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cmpd="sng" algn="ctr">
                    <a:solidFill>
                      <a:schemeClr val="tx1"/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Oval 3"/>
              <p:cNvSpPr>
                <a:spLocks noChangeArrowheads="1"/>
              </p:cNvSpPr>
              <p:nvPr/>
            </p:nvSpPr>
            <p:spPr bwMode="auto">
              <a:xfrm>
                <a:off x="7786469" y="3087926"/>
                <a:ext cx="222757" cy="21491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Verdana"/>
                  <a:ea typeface="ＭＳ Ｐゴシック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7840818" y="3140613"/>
                <a:ext cx="78410" cy="129213"/>
                <a:chOff x="5476374" y="1910240"/>
                <a:chExt cx="223786" cy="314898"/>
              </a:xfrm>
            </p:grpSpPr>
            <p:sp>
              <p:nvSpPr>
                <p:cNvPr id="20" name="Oval 19"/>
                <p:cNvSpPr/>
                <p:nvPr/>
              </p:nvSpPr>
              <p:spPr bwMode="auto">
                <a:xfrm>
                  <a:off x="5524901" y="1978819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/>
                  <a:endParaRPr lang="en-US">
                    <a:latin typeface="Verdana"/>
                    <a:ea typeface="ＭＳ Ｐゴシック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5654441" y="1955959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/>
                  <a:endParaRPr lang="en-US">
                    <a:latin typeface="Verdana"/>
                    <a:ea typeface="ＭＳ Ｐゴシック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5597893" y="2179419"/>
                  <a:ext cx="45719" cy="4571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/>
                  <a:endParaRPr lang="en-US">
                    <a:latin typeface="Verdana"/>
                    <a:ea typeface="ＭＳ Ｐゴシック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 bwMode="auto">
                <a:xfrm>
                  <a:off x="5646019" y="2136872"/>
                  <a:ext cx="45719" cy="4571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/>
                  <a:endParaRPr lang="en-US">
                    <a:latin typeface="Verdana"/>
                    <a:ea typeface="ＭＳ Ｐゴシック"/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 bwMode="auto">
                <a:xfrm>
                  <a:off x="5476374" y="2084359"/>
                  <a:ext cx="45719" cy="4571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/>
                  <a:endParaRPr lang="en-US">
                    <a:latin typeface="Verdana"/>
                    <a:ea typeface="ＭＳ Ｐゴシック"/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 bwMode="auto">
                <a:xfrm>
                  <a:off x="5485599" y="1910240"/>
                  <a:ext cx="45719" cy="45719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/>
                  <a:endParaRPr lang="en-US">
                    <a:latin typeface="Verdana"/>
                    <a:ea typeface="ＭＳ Ｐゴシック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7899368" y="3107612"/>
                <a:ext cx="76749" cy="144755"/>
                <a:chOff x="4807483" y="1936243"/>
                <a:chExt cx="219047" cy="352775"/>
              </a:xfrm>
            </p:grpSpPr>
            <p:sp>
              <p:nvSpPr>
                <p:cNvPr id="28" name="Oval 27"/>
                <p:cNvSpPr/>
                <p:nvPr/>
              </p:nvSpPr>
              <p:spPr bwMode="auto">
                <a:xfrm>
                  <a:off x="4807483" y="1936243"/>
                  <a:ext cx="45719" cy="4571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/>
                  <a:endParaRPr lang="en-US">
                    <a:latin typeface="Verdana"/>
                    <a:ea typeface="ＭＳ Ｐゴシック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4935091" y="2063531"/>
                  <a:ext cx="45719" cy="4571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/>
                  <a:endParaRPr lang="en-US">
                    <a:latin typeface="Verdana"/>
                    <a:ea typeface="ＭＳ Ｐゴシック"/>
                  </a:endParaRPr>
                </a:p>
              </p:txBody>
            </p:sp>
            <p:sp>
              <p:nvSpPr>
                <p:cNvPr id="30" name="Oval 29"/>
                <p:cNvSpPr/>
                <p:nvPr/>
              </p:nvSpPr>
              <p:spPr bwMode="auto">
                <a:xfrm>
                  <a:off x="4980811" y="2243299"/>
                  <a:ext cx="45719" cy="45719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3175"/>
                  <a:endParaRPr lang="en-US">
                    <a:latin typeface="Verdana"/>
                    <a:ea typeface="ＭＳ Ｐゴシック"/>
                  </a:endParaRPr>
                </a:p>
              </p:txBody>
            </p:sp>
          </p:grpSp>
        </p:grpSp>
        <p:cxnSp>
          <p:nvCxnSpPr>
            <p:cNvPr id="34" name="Straight Connector 33"/>
            <p:cNvCxnSpPr>
              <a:stCxn id="16" idx="0"/>
            </p:cNvCxnSpPr>
            <p:nvPr/>
          </p:nvCxnSpPr>
          <p:spPr bwMode="auto">
            <a:xfrm>
              <a:off x="5948830" y="3009282"/>
              <a:ext cx="1060324" cy="40683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Connector 34"/>
            <p:cNvCxnSpPr>
              <a:stCxn id="16" idx="2"/>
            </p:cNvCxnSpPr>
            <p:nvPr/>
          </p:nvCxnSpPr>
          <p:spPr bwMode="auto">
            <a:xfrm flipV="1">
              <a:off x="5948830" y="3416112"/>
              <a:ext cx="1060324" cy="40683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1" name="TextBox 40"/>
          <p:cNvSpPr txBox="1"/>
          <p:nvPr/>
        </p:nvSpPr>
        <p:spPr>
          <a:xfrm>
            <a:off x="7671661" y="3157661"/>
            <a:ext cx="1187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accent2"/>
                </a:solidFill>
              </a:rPr>
              <a:t>MS B</a:t>
            </a:r>
            <a:br>
              <a:rPr lang="en-US" sz="900" dirty="0">
                <a:solidFill>
                  <a:schemeClr val="accent2"/>
                </a:solidFill>
              </a:rPr>
            </a:br>
            <a:r>
              <a:rPr lang="en-US" sz="900" dirty="0">
                <a:solidFill>
                  <a:schemeClr val="accent2"/>
                </a:solidFill>
              </a:rPr>
              <a:t>Legacy System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 bwMode="auto">
          <a:xfrm>
            <a:off x="456542" y="5235327"/>
            <a:ext cx="820865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fontAlgn="base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fontAlgn="base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 algn="just"/>
            <a:r>
              <a:rPr lang="en-GB" sz="1800" b="0" kern="0" dirty="0" smtClean="0"/>
              <a:t>It should be possible to assess that the information has been exchanged in an </a:t>
            </a:r>
            <a:r>
              <a:rPr lang="en-GB" sz="1800" kern="0" dirty="0" smtClean="0"/>
              <a:t>automated manner</a:t>
            </a:r>
            <a:r>
              <a:rPr lang="en-GB" sz="1800" b="0" kern="0" dirty="0" smtClean="0"/>
              <a:t>, and applying the </a:t>
            </a:r>
            <a:r>
              <a:rPr lang="en-GB" sz="1800" kern="0" dirty="0" smtClean="0"/>
              <a:t>Access Policies</a:t>
            </a:r>
            <a:r>
              <a:rPr lang="en-GB" sz="1800" b="0" kern="0" dirty="0" smtClean="0"/>
              <a:t> defined by the owner of the system Y.</a:t>
            </a:r>
            <a:endParaRPr lang="en-US" sz="1800" b="0" kern="0" dirty="0"/>
          </a:p>
        </p:txBody>
      </p:sp>
    </p:spTree>
    <p:extLst>
      <p:ext uri="{BB962C8B-B14F-4D97-AF65-F5344CB8AC3E}">
        <p14:creationId xmlns:p14="http://schemas.microsoft.com/office/powerpoint/2010/main" val="410314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1507374"/>
            <a:ext cx="7869600" cy="4001095"/>
          </a:xfrm>
        </p:spPr>
        <p:txBody>
          <a:bodyPr/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Versatility</a:t>
            </a:r>
            <a:r>
              <a:rPr lang="en-US" dirty="0"/>
              <a:t>: enable the exchange of a wide range of </a:t>
            </a:r>
            <a:r>
              <a:rPr lang="en-US" dirty="0" smtClean="0"/>
              <a:t>data.</a:t>
            </a:r>
            <a:endParaRPr lang="en-US" dirty="0"/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Neutrality</a:t>
            </a:r>
            <a:r>
              <a:rPr lang="en-US" dirty="0"/>
              <a:t>: the proposed solution should be based on open </a:t>
            </a:r>
            <a:r>
              <a:rPr lang="en-US" dirty="0" smtClean="0"/>
              <a:t>standards. </a:t>
            </a:r>
            <a:endParaRPr lang="en-US" dirty="0"/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Scalability</a:t>
            </a:r>
            <a:r>
              <a:rPr lang="en-US" dirty="0"/>
              <a:t>: </a:t>
            </a:r>
            <a:r>
              <a:rPr lang="en-US" dirty="0" smtClean="0"/>
              <a:t>to </a:t>
            </a:r>
            <a:r>
              <a:rPr lang="en-US" dirty="0"/>
              <a:t>support the exchange of new data/message formats as well as an enlarged number of participants and an increased flow of data.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Flexibility</a:t>
            </a:r>
            <a:r>
              <a:rPr lang="en-US" dirty="0"/>
              <a:t>: the solution should enable the interconnection of participants regardless of the </a:t>
            </a:r>
            <a:r>
              <a:rPr lang="en-US" dirty="0" err="1"/>
              <a:t>organisational</a:t>
            </a:r>
            <a:r>
              <a:rPr lang="en-US" dirty="0"/>
              <a:t> (architectural) solution implemented at national and European level </a:t>
            </a:r>
            <a:r>
              <a:rPr lang="en-US" dirty="0" smtClean="0"/>
              <a:t>as  </a:t>
            </a:r>
            <a:r>
              <a:rPr lang="en-US" dirty="0"/>
              <a:t>described in the CISE Hybrid Architecture document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A1F35-3FBE-4247-97B5-95EA99E1AA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3D6ABE3-69C4-4C7D-814C-D8BD586A308B}" type="datetime3">
              <a:rPr lang="en-US" smtClean="0"/>
              <a:pPr>
                <a:defRPr/>
              </a:pPr>
              <a:t>22 September 2015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830" y="152400"/>
            <a:ext cx="6257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4494"/>
                </a:solidFill>
              </a:rPr>
              <a:t>Desired </a:t>
            </a:r>
            <a:r>
              <a:rPr lang="en-US" sz="2000" dirty="0" smtClean="0">
                <a:solidFill>
                  <a:srgbClr val="004494"/>
                </a:solidFill>
              </a:rPr>
              <a:t>Features</a:t>
            </a:r>
            <a:r>
              <a:rPr lang="en-US" sz="2000" dirty="0">
                <a:solidFill>
                  <a:srgbClr val="004494"/>
                </a:solidFill>
              </a:rPr>
              <a:t/>
            </a:r>
            <a:br>
              <a:rPr lang="en-US" sz="2000" dirty="0">
                <a:solidFill>
                  <a:srgbClr val="004494"/>
                </a:solidFill>
              </a:rPr>
            </a:br>
            <a:r>
              <a:rPr lang="en-US" sz="2000" dirty="0">
                <a:solidFill>
                  <a:srgbClr val="004494"/>
                </a:solidFill>
              </a:rPr>
              <a:t>of EUCISE 2020 solution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06967" y="5745537"/>
            <a:ext cx="7730066" cy="432000"/>
          </a:xfrm>
          <a:prstGeom prst="roundRect">
            <a:avLst/>
          </a:prstGeom>
          <a:noFill/>
          <a:ln w="22225" cap="flat" cmpd="sng" algn="ctr">
            <a:solidFill>
              <a:srgbClr val="065F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ts val="2399"/>
              </a:lnSpc>
              <a:spcBef>
                <a:spcPts val="1200"/>
              </a:spcBef>
              <a:spcAft>
                <a:spcPts val="1200"/>
              </a:spcAft>
              <a:buClr>
                <a:srgbClr val="37ACDE"/>
              </a:buClr>
            </a:pPr>
            <a:r>
              <a:rPr lang="en-US" sz="1600" b="0" kern="0" dirty="0">
                <a:solidFill>
                  <a:srgbClr val="004494"/>
                </a:solidFill>
                <a:latin typeface="Verdana"/>
              </a:rPr>
              <a:t>Reuse of existing solutions should be privileged (e.g. </a:t>
            </a:r>
            <a:r>
              <a:rPr lang="en-US" sz="1600" b="0" kern="0" dirty="0" err="1">
                <a:solidFill>
                  <a:srgbClr val="004494"/>
                </a:solidFill>
                <a:latin typeface="Verdana"/>
              </a:rPr>
              <a:t>eSens</a:t>
            </a:r>
            <a:r>
              <a:rPr lang="en-US" sz="1600" b="0" kern="0" dirty="0" smtClean="0">
                <a:solidFill>
                  <a:srgbClr val="004494"/>
                </a:solidFill>
                <a:latin typeface="Verdana"/>
              </a:rPr>
              <a:t>)</a:t>
            </a:r>
            <a:endParaRPr lang="en-US" sz="1600" b="0" kern="0" dirty="0">
              <a:solidFill>
                <a:srgbClr val="004494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8930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1525023"/>
            <a:ext cx="7869600" cy="4279761"/>
          </a:xfrm>
        </p:spPr>
        <p:txBody>
          <a:bodyPr/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Low impact</a:t>
            </a:r>
            <a:r>
              <a:rPr lang="en-US" dirty="0"/>
              <a:t>: the interoperability solution should be designed to generate the lowest cost of implementation at national level.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Low cost of entry</a:t>
            </a:r>
            <a:r>
              <a:rPr lang="en-US" dirty="0"/>
              <a:t>: the cost to connect to CISE should be proportional to the type and amount of data exchanged, keeping the “entry” cost at the minimum possible level.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Security</a:t>
            </a:r>
            <a:r>
              <a:rPr lang="en-US" dirty="0"/>
              <a:t>: the solution must meet adequate security standards also allowing and managing the possibility to connect through network with different level of security. 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Access Rights definition and Management</a:t>
            </a:r>
            <a:r>
              <a:rPr lang="en-US" dirty="0"/>
              <a:t>: the data dissemination policy must be decided and implemented by the data owners in accordance with EU legislation on data protection.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A1F35-3FBE-4247-97B5-95EA99E1AA8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3D6ABE3-69C4-4C7D-814C-D8BD586A308B}" type="datetime3">
              <a:rPr lang="en-US" smtClean="0"/>
              <a:pPr>
                <a:defRPr/>
              </a:pPr>
              <a:t>22 September 2015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830" y="152400"/>
            <a:ext cx="6257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004494"/>
                </a:solidFill>
              </a:rPr>
              <a:t>Desired </a:t>
            </a:r>
            <a:r>
              <a:rPr lang="en-US" sz="2000" dirty="0" smtClean="0">
                <a:solidFill>
                  <a:srgbClr val="004494"/>
                </a:solidFill>
              </a:rPr>
              <a:t>Features</a:t>
            </a:r>
            <a:r>
              <a:rPr lang="en-US" sz="2000" dirty="0">
                <a:solidFill>
                  <a:srgbClr val="004494"/>
                </a:solidFill>
              </a:rPr>
              <a:t/>
            </a:r>
            <a:br>
              <a:rPr lang="en-US" sz="2000" dirty="0">
                <a:solidFill>
                  <a:srgbClr val="004494"/>
                </a:solidFill>
              </a:rPr>
            </a:br>
            <a:r>
              <a:rPr lang="en-US" sz="2000" dirty="0">
                <a:solidFill>
                  <a:srgbClr val="004494"/>
                </a:solidFill>
              </a:rPr>
              <a:t>of EUCISE 2020 solution</a:t>
            </a:r>
          </a:p>
        </p:txBody>
      </p:sp>
    </p:spTree>
    <p:extLst>
      <p:ext uri="{BB962C8B-B14F-4D97-AF65-F5344CB8AC3E}">
        <p14:creationId xmlns:p14="http://schemas.microsoft.com/office/powerpoint/2010/main" val="22935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946153" y="3224660"/>
            <a:ext cx="1221445" cy="1261085"/>
          </a:xfrm>
          <a:custGeom>
            <a:avLst/>
            <a:gdLst>
              <a:gd name="connsiteX0" fmla="*/ 0 w 1554479"/>
              <a:gd name="connsiteY0" fmla="*/ 777240 h 1554479"/>
              <a:gd name="connsiteX1" fmla="*/ 777240 w 1554479"/>
              <a:gd name="connsiteY1" fmla="*/ 0 h 1554479"/>
              <a:gd name="connsiteX2" fmla="*/ 1554480 w 1554479"/>
              <a:gd name="connsiteY2" fmla="*/ 777240 h 1554479"/>
              <a:gd name="connsiteX3" fmla="*/ 777240 w 1554479"/>
              <a:gd name="connsiteY3" fmla="*/ 1554480 h 1554479"/>
              <a:gd name="connsiteX4" fmla="*/ 0 w 1554479"/>
              <a:gd name="connsiteY4" fmla="*/ 777240 h 1554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4479" h="1554479">
                <a:moveTo>
                  <a:pt x="0" y="777240"/>
                </a:moveTo>
                <a:cubicBezTo>
                  <a:pt x="0" y="347982"/>
                  <a:pt x="347982" y="0"/>
                  <a:pt x="777240" y="0"/>
                </a:cubicBezTo>
                <a:cubicBezTo>
                  <a:pt x="1206498" y="0"/>
                  <a:pt x="1554480" y="347982"/>
                  <a:pt x="1554480" y="777240"/>
                </a:cubicBezTo>
                <a:cubicBezTo>
                  <a:pt x="1554480" y="1206498"/>
                  <a:pt x="1206498" y="1554480"/>
                  <a:pt x="777240" y="1554480"/>
                </a:cubicBezTo>
                <a:cubicBezTo>
                  <a:pt x="347982" y="1554480"/>
                  <a:pt x="0" y="1206498"/>
                  <a:pt x="0" y="77724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182880" rIns="91440" bIns="1828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solidFill>
                  <a:srgbClr val="002060"/>
                </a:solidFill>
              </a:rPr>
              <a:t>Use Cases</a:t>
            </a:r>
            <a:endParaRPr lang="en-US" sz="1800" kern="1200" dirty="0">
              <a:solidFill>
                <a:srgbClr val="00206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 rot="16200000">
            <a:off x="4288572" y="2944588"/>
            <a:ext cx="536607" cy="23537"/>
          </a:xfrm>
          <a:custGeom>
            <a:avLst/>
            <a:gdLst>
              <a:gd name="connsiteX0" fmla="*/ 0 w 661449"/>
              <a:gd name="connsiteY0" fmla="*/ 14977 h 29954"/>
              <a:gd name="connsiteX1" fmla="*/ 661449 w 661449"/>
              <a:gd name="connsiteY1" fmla="*/ 14977 h 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1449" h="29954">
                <a:moveTo>
                  <a:pt x="0" y="14977"/>
                </a:moveTo>
                <a:lnTo>
                  <a:pt x="661449" y="1497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-1559" rIns="91440" bIns="-1559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rgbClr val="002060"/>
              </a:solidFill>
            </a:endParaRPr>
          </a:p>
        </p:txBody>
      </p:sp>
      <p:sp>
        <p:nvSpPr>
          <p:cNvPr id="6" name="Freeform 5"/>
          <p:cNvSpPr>
            <a:spLocks noChangeAspect="1"/>
          </p:cNvSpPr>
          <p:nvPr/>
        </p:nvSpPr>
        <p:spPr>
          <a:xfrm>
            <a:off x="3874305" y="1278609"/>
            <a:ext cx="1371600" cy="1371600"/>
          </a:xfrm>
          <a:custGeom>
            <a:avLst/>
            <a:gdLst>
              <a:gd name="connsiteX0" fmla="*/ 0 w 1737354"/>
              <a:gd name="connsiteY0" fmla="*/ 868677 h 1737354"/>
              <a:gd name="connsiteX1" fmla="*/ 868677 w 1737354"/>
              <a:gd name="connsiteY1" fmla="*/ 0 h 1737354"/>
              <a:gd name="connsiteX2" fmla="*/ 1737354 w 1737354"/>
              <a:gd name="connsiteY2" fmla="*/ 868677 h 1737354"/>
              <a:gd name="connsiteX3" fmla="*/ 868677 w 1737354"/>
              <a:gd name="connsiteY3" fmla="*/ 1737354 h 1737354"/>
              <a:gd name="connsiteX4" fmla="*/ 0 w 1737354"/>
              <a:gd name="connsiteY4" fmla="*/ 868677 h 1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54" h="1737354">
                <a:moveTo>
                  <a:pt x="0" y="868677"/>
                </a:moveTo>
                <a:cubicBezTo>
                  <a:pt x="0" y="388920"/>
                  <a:pt x="388920" y="0"/>
                  <a:pt x="868677" y="0"/>
                </a:cubicBezTo>
                <a:cubicBezTo>
                  <a:pt x="1348434" y="0"/>
                  <a:pt x="1737354" y="388920"/>
                  <a:pt x="1737354" y="868677"/>
                </a:cubicBezTo>
                <a:cubicBezTo>
                  <a:pt x="1737354" y="1348434"/>
                  <a:pt x="1348434" y="1737354"/>
                  <a:pt x="868677" y="1737354"/>
                </a:cubicBezTo>
                <a:cubicBezTo>
                  <a:pt x="388920" y="1737354"/>
                  <a:pt x="0" y="1348434"/>
                  <a:pt x="0" y="8686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50" tIns="262050" rIns="262050" bIns="262050" numCol="1" spcCol="1270" anchor="ctr" anchorCtr="0">
            <a:noAutofit/>
          </a:bodyPr>
          <a:lstStyle/>
          <a:p>
            <a:pPr lvl="0" algn="ctr" defTabSz="5334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0" i="0" u="none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Inquiry on a specific suspicious vessel (crew and ownership related)</a:t>
            </a:r>
            <a:endParaRPr lang="en-US" sz="11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/>
          <p:nvPr/>
        </p:nvSpPr>
        <p:spPr>
          <a:xfrm rot="18900000">
            <a:off x="4912607" y="3207472"/>
            <a:ext cx="519739" cy="24300"/>
          </a:xfrm>
          <a:custGeom>
            <a:avLst/>
            <a:gdLst>
              <a:gd name="connsiteX0" fmla="*/ 0 w 661449"/>
              <a:gd name="connsiteY0" fmla="*/ 14977 h 29954"/>
              <a:gd name="connsiteX1" fmla="*/ 661449 w 661449"/>
              <a:gd name="connsiteY1" fmla="*/ 14977 h 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1449" h="29954">
                <a:moveTo>
                  <a:pt x="0" y="14977"/>
                </a:moveTo>
                <a:lnTo>
                  <a:pt x="661449" y="1497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-1559" rIns="91440" bIns="-1559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rgbClr val="002060"/>
              </a:solidFill>
            </a:endParaRPr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>
            <a:off x="5156312" y="1826867"/>
            <a:ext cx="1371600" cy="1371600"/>
          </a:xfrm>
          <a:custGeom>
            <a:avLst/>
            <a:gdLst>
              <a:gd name="connsiteX0" fmla="*/ 0 w 1737354"/>
              <a:gd name="connsiteY0" fmla="*/ 868677 h 1737354"/>
              <a:gd name="connsiteX1" fmla="*/ 868677 w 1737354"/>
              <a:gd name="connsiteY1" fmla="*/ 0 h 1737354"/>
              <a:gd name="connsiteX2" fmla="*/ 1737354 w 1737354"/>
              <a:gd name="connsiteY2" fmla="*/ 868677 h 1737354"/>
              <a:gd name="connsiteX3" fmla="*/ 868677 w 1737354"/>
              <a:gd name="connsiteY3" fmla="*/ 1737354 h 1737354"/>
              <a:gd name="connsiteX4" fmla="*/ 0 w 1737354"/>
              <a:gd name="connsiteY4" fmla="*/ 868677 h 1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54" h="1737354">
                <a:moveTo>
                  <a:pt x="0" y="868677"/>
                </a:moveTo>
                <a:cubicBezTo>
                  <a:pt x="0" y="388920"/>
                  <a:pt x="388920" y="0"/>
                  <a:pt x="868677" y="0"/>
                </a:cubicBezTo>
                <a:cubicBezTo>
                  <a:pt x="1348434" y="0"/>
                  <a:pt x="1737354" y="388920"/>
                  <a:pt x="1737354" y="868677"/>
                </a:cubicBezTo>
                <a:cubicBezTo>
                  <a:pt x="1737354" y="1348434"/>
                  <a:pt x="1348434" y="1737354"/>
                  <a:pt x="868677" y="1737354"/>
                </a:cubicBezTo>
                <a:cubicBezTo>
                  <a:pt x="388920" y="1737354"/>
                  <a:pt x="0" y="1348434"/>
                  <a:pt x="0" y="8686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62050" rIns="91440" bIns="2620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0" i="0" u="none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Antipollution tasks: investigation (law enforcement)</a:t>
            </a:r>
            <a:endParaRPr lang="en-US" sz="11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167597" y="3843052"/>
            <a:ext cx="519739" cy="24300"/>
          </a:xfrm>
          <a:custGeom>
            <a:avLst/>
            <a:gdLst>
              <a:gd name="connsiteX0" fmla="*/ 0 w 661449"/>
              <a:gd name="connsiteY0" fmla="*/ 14977 h 29954"/>
              <a:gd name="connsiteX1" fmla="*/ 661449 w 661449"/>
              <a:gd name="connsiteY1" fmla="*/ 14977 h 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1449" h="29954">
                <a:moveTo>
                  <a:pt x="0" y="14977"/>
                </a:moveTo>
                <a:lnTo>
                  <a:pt x="661449" y="1497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-1559" rIns="91440" bIns="-1559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>
            <a:spLocks noChangeAspect="1"/>
          </p:cNvSpPr>
          <p:nvPr/>
        </p:nvSpPr>
        <p:spPr>
          <a:xfrm>
            <a:off x="5687337" y="3150480"/>
            <a:ext cx="1371600" cy="1371600"/>
          </a:xfrm>
          <a:custGeom>
            <a:avLst/>
            <a:gdLst>
              <a:gd name="connsiteX0" fmla="*/ 0 w 1737354"/>
              <a:gd name="connsiteY0" fmla="*/ 868677 h 1737354"/>
              <a:gd name="connsiteX1" fmla="*/ 868677 w 1737354"/>
              <a:gd name="connsiteY1" fmla="*/ 0 h 1737354"/>
              <a:gd name="connsiteX2" fmla="*/ 1737354 w 1737354"/>
              <a:gd name="connsiteY2" fmla="*/ 868677 h 1737354"/>
              <a:gd name="connsiteX3" fmla="*/ 868677 w 1737354"/>
              <a:gd name="connsiteY3" fmla="*/ 1737354 h 1737354"/>
              <a:gd name="connsiteX4" fmla="*/ 0 w 1737354"/>
              <a:gd name="connsiteY4" fmla="*/ 868677 h 1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54" h="1737354">
                <a:moveTo>
                  <a:pt x="0" y="868677"/>
                </a:moveTo>
                <a:cubicBezTo>
                  <a:pt x="0" y="388920"/>
                  <a:pt x="388920" y="0"/>
                  <a:pt x="868677" y="0"/>
                </a:cubicBezTo>
                <a:cubicBezTo>
                  <a:pt x="1348434" y="0"/>
                  <a:pt x="1737354" y="388920"/>
                  <a:pt x="1737354" y="868677"/>
                </a:cubicBezTo>
                <a:cubicBezTo>
                  <a:pt x="1737354" y="1348434"/>
                  <a:pt x="1348434" y="1737354"/>
                  <a:pt x="868677" y="1737354"/>
                </a:cubicBezTo>
                <a:cubicBezTo>
                  <a:pt x="388920" y="1737354"/>
                  <a:pt x="0" y="1348434"/>
                  <a:pt x="0" y="8686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62050" rIns="91440" bIns="2620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Monitoring of all events happening at sea for intervention readiness</a:t>
            </a:r>
          </a:p>
        </p:txBody>
      </p:sp>
      <p:sp>
        <p:nvSpPr>
          <p:cNvPr id="11" name="Freeform 10"/>
          <p:cNvSpPr/>
          <p:nvPr/>
        </p:nvSpPr>
        <p:spPr>
          <a:xfrm rot="2700000">
            <a:off x="4904173" y="4479014"/>
            <a:ext cx="536607" cy="23537"/>
          </a:xfrm>
          <a:custGeom>
            <a:avLst/>
            <a:gdLst>
              <a:gd name="connsiteX0" fmla="*/ 0 w 661449"/>
              <a:gd name="connsiteY0" fmla="*/ 14977 h 29954"/>
              <a:gd name="connsiteX1" fmla="*/ 661449 w 661449"/>
              <a:gd name="connsiteY1" fmla="*/ 14977 h 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1449" h="29954">
                <a:moveTo>
                  <a:pt x="0" y="14977"/>
                </a:moveTo>
                <a:lnTo>
                  <a:pt x="661449" y="1497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-1559" rIns="91440" bIns="-156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rgbClr val="002060"/>
              </a:solidFill>
            </a:endParaRPr>
          </a:p>
        </p:txBody>
      </p:sp>
      <p:sp>
        <p:nvSpPr>
          <p:cNvPr id="12" name="Freeform 11"/>
          <p:cNvSpPr>
            <a:spLocks noChangeAspect="1"/>
          </p:cNvSpPr>
          <p:nvPr/>
        </p:nvSpPr>
        <p:spPr>
          <a:xfrm>
            <a:off x="5156312" y="4474094"/>
            <a:ext cx="1371600" cy="1371600"/>
          </a:xfrm>
          <a:custGeom>
            <a:avLst/>
            <a:gdLst>
              <a:gd name="connsiteX0" fmla="*/ 0 w 1737354"/>
              <a:gd name="connsiteY0" fmla="*/ 868677 h 1737354"/>
              <a:gd name="connsiteX1" fmla="*/ 868677 w 1737354"/>
              <a:gd name="connsiteY1" fmla="*/ 0 h 1737354"/>
              <a:gd name="connsiteX2" fmla="*/ 1737354 w 1737354"/>
              <a:gd name="connsiteY2" fmla="*/ 868677 h 1737354"/>
              <a:gd name="connsiteX3" fmla="*/ 868677 w 1737354"/>
              <a:gd name="connsiteY3" fmla="*/ 1737354 h 1737354"/>
              <a:gd name="connsiteX4" fmla="*/ 0 w 1737354"/>
              <a:gd name="connsiteY4" fmla="*/ 868677 h 1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54" h="1737354">
                <a:moveTo>
                  <a:pt x="0" y="868677"/>
                </a:moveTo>
                <a:cubicBezTo>
                  <a:pt x="0" y="388920"/>
                  <a:pt x="388920" y="0"/>
                  <a:pt x="868677" y="0"/>
                </a:cubicBezTo>
                <a:cubicBezTo>
                  <a:pt x="1348434" y="0"/>
                  <a:pt x="1737354" y="388920"/>
                  <a:pt x="1737354" y="868677"/>
                </a:cubicBezTo>
                <a:cubicBezTo>
                  <a:pt x="1737354" y="1348434"/>
                  <a:pt x="1348434" y="1737354"/>
                  <a:pt x="868677" y="1737354"/>
                </a:cubicBezTo>
                <a:cubicBezTo>
                  <a:pt x="388920" y="1737354"/>
                  <a:pt x="0" y="1348434"/>
                  <a:pt x="0" y="8686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62050" rIns="91440" bIns="2620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for any information confirming the identification, position and activity of a </a:t>
            </a:r>
            <a:r>
              <a:rPr lang="en-US" sz="1100" b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vessel</a:t>
            </a:r>
            <a:endParaRPr lang="en-US" sz="11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 rot="5400000">
            <a:off x="4288572" y="4742281"/>
            <a:ext cx="536607" cy="23537"/>
          </a:xfrm>
          <a:custGeom>
            <a:avLst/>
            <a:gdLst>
              <a:gd name="connsiteX0" fmla="*/ 0 w 661449"/>
              <a:gd name="connsiteY0" fmla="*/ 14977 h 29954"/>
              <a:gd name="connsiteX1" fmla="*/ 661449 w 661449"/>
              <a:gd name="connsiteY1" fmla="*/ 14977 h 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1449" h="29954">
                <a:moveTo>
                  <a:pt x="0" y="14977"/>
                </a:moveTo>
                <a:lnTo>
                  <a:pt x="661449" y="1497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-1559" rIns="91440" bIns="-1559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rgbClr val="002060"/>
              </a:solidFill>
            </a:endParaRPr>
          </a:p>
        </p:txBody>
      </p:sp>
      <p:sp>
        <p:nvSpPr>
          <p:cNvPr id="14" name="Freeform 13"/>
          <p:cNvSpPr>
            <a:spLocks noChangeAspect="1"/>
          </p:cNvSpPr>
          <p:nvPr/>
        </p:nvSpPr>
        <p:spPr>
          <a:xfrm>
            <a:off x="3874305" y="5022353"/>
            <a:ext cx="1371600" cy="1371600"/>
          </a:xfrm>
          <a:custGeom>
            <a:avLst/>
            <a:gdLst>
              <a:gd name="connsiteX0" fmla="*/ 0 w 1737354"/>
              <a:gd name="connsiteY0" fmla="*/ 868677 h 1737354"/>
              <a:gd name="connsiteX1" fmla="*/ 868677 w 1737354"/>
              <a:gd name="connsiteY1" fmla="*/ 0 h 1737354"/>
              <a:gd name="connsiteX2" fmla="*/ 1737354 w 1737354"/>
              <a:gd name="connsiteY2" fmla="*/ 868677 h 1737354"/>
              <a:gd name="connsiteX3" fmla="*/ 868677 w 1737354"/>
              <a:gd name="connsiteY3" fmla="*/ 1737354 h 1737354"/>
              <a:gd name="connsiteX4" fmla="*/ 0 w 1737354"/>
              <a:gd name="connsiteY4" fmla="*/ 868677 h 1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54" h="1737354">
                <a:moveTo>
                  <a:pt x="0" y="868677"/>
                </a:moveTo>
                <a:cubicBezTo>
                  <a:pt x="0" y="388920"/>
                  <a:pt x="388920" y="0"/>
                  <a:pt x="868677" y="0"/>
                </a:cubicBezTo>
                <a:cubicBezTo>
                  <a:pt x="1348434" y="0"/>
                  <a:pt x="1737354" y="388920"/>
                  <a:pt x="1737354" y="868677"/>
                </a:cubicBezTo>
                <a:cubicBezTo>
                  <a:pt x="1737354" y="1348434"/>
                  <a:pt x="1348434" y="1737354"/>
                  <a:pt x="868677" y="1737354"/>
                </a:cubicBezTo>
                <a:cubicBezTo>
                  <a:pt x="388920" y="1737354"/>
                  <a:pt x="0" y="1348434"/>
                  <a:pt x="0" y="8686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62050" rIns="91440" bIns="2620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0" i="0" u="none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 for all available assets in a zone to plan an operation</a:t>
            </a:r>
            <a:endParaRPr lang="en-US" sz="11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 rot="18900000">
            <a:off x="3681404" y="4478631"/>
            <a:ext cx="519740" cy="24301"/>
          </a:xfrm>
          <a:custGeom>
            <a:avLst/>
            <a:gdLst>
              <a:gd name="connsiteX0" fmla="*/ 0 w 661449"/>
              <a:gd name="connsiteY0" fmla="*/ 14977 h 29954"/>
              <a:gd name="connsiteX1" fmla="*/ 661449 w 661449"/>
              <a:gd name="connsiteY1" fmla="*/ 14977 h 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1449" h="29954">
                <a:moveTo>
                  <a:pt x="661449" y="14977"/>
                </a:moveTo>
                <a:lnTo>
                  <a:pt x="0" y="1497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-1559" rIns="91440" bIns="-155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rgbClr val="002060"/>
              </a:solidFill>
            </a:endParaRPr>
          </a:p>
        </p:txBody>
      </p:sp>
      <p:sp>
        <p:nvSpPr>
          <p:cNvPr id="16" name="Freeform 15"/>
          <p:cNvSpPr>
            <a:spLocks noChangeAspect="1"/>
          </p:cNvSpPr>
          <p:nvPr/>
        </p:nvSpPr>
        <p:spPr>
          <a:xfrm>
            <a:off x="2592298" y="4474094"/>
            <a:ext cx="1371600" cy="1371600"/>
          </a:xfrm>
          <a:custGeom>
            <a:avLst/>
            <a:gdLst>
              <a:gd name="connsiteX0" fmla="*/ 0 w 1737354"/>
              <a:gd name="connsiteY0" fmla="*/ 868677 h 1737354"/>
              <a:gd name="connsiteX1" fmla="*/ 868677 w 1737354"/>
              <a:gd name="connsiteY1" fmla="*/ 0 h 1737354"/>
              <a:gd name="connsiteX2" fmla="*/ 1737354 w 1737354"/>
              <a:gd name="connsiteY2" fmla="*/ 868677 h 1737354"/>
              <a:gd name="connsiteX3" fmla="*/ 868677 w 1737354"/>
              <a:gd name="connsiteY3" fmla="*/ 1737354 h 1737354"/>
              <a:gd name="connsiteX4" fmla="*/ 0 w 1737354"/>
              <a:gd name="connsiteY4" fmla="*/ 868677 h 1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54" h="1737354">
                <a:moveTo>
                  <a:pt x="0" y="868677"/>
                </a:moveTo>
                <a:cubicBezTo>
                  <a:pt x="0" y="388920"/>
                  <a:pt x="388920" y="0"/>
                  <a:pt x="868677" y="0"/>
                </a:cubicBezTo>
                <a:cubicBezTo>
                  <a:pt x="1348434" y="0"/>
                  <a:pt x="1737354" y="388920"/>
                  <a:pt x="1737354" y="868677"/>
                </a:cubicBezTo>
                <a:cubicBezTo>
                  <a:pt x="1737354" y="1348434"/>
                  <a:pt x="1348434" y="1737354"/>
                  <a:pt x="868677" y="1737354"/>
                </a:cubicBezTo>
                <a:cubicBezTo>
                  <a:pt x="388920" y="1737354"/>
                  <a:pt x="0" y="1348434"/>
                  <a:pt x="0" y="8686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62050" rIns="91440" bIns="2620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0" i="0" u="none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of risk assessment from neighboring countries authorities to plan basic tactical surveillance</a:t>
            </a:r>
            <a:endParaRPr lang="en-US" sz="11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426413" y="3843051"/>
            <a:ext cx="519740" cy="24301"/>
          </a:xfrm>
          <a:custGeom>
            <a:avLst/>
            <a:gdLst>
              <a:gd name="connsiteX0" fmla="*/ 0 w 661449"/>
              <a:gd name="connsiteY0" fmla="*/ 14977 h 29954"/>
              <a:gd name="connsiteX1" fmla="*/ 661449 w 661449"/>
              <a:gd name="connsiteY1" fmla="*/ 14977 h 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1449" h="29954">
                <a:moveTo>
                  <a:pt x="661449" y="14977"/>
                </a:moveTo>
                <a:lnTo>
                  <a:pt x="0" y="1497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-1558" rIns="91440" bIns="-1559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rgbClr val="002060"/>
              </a:solidFill>
            </a:endParaRPr>
          </a:p>
        </p:txBody>
      </p:sp>
      <p:sp>
        <p:nvSpPr>
          <p:cNvPr id="18" name="Freeform 17"/>
          <p:cNvSpPr>
            <a:spLocks noChangeAspect="1"/>
          </p:cNvSpPr>
          <p:nvPr/>
        </p:nvSpPr>
        <p:spPr>
          <a:xfrm>
            <a:off x="2061273" y="3150480"/>
            <a:ext cx="1371600" cy="1371600"/>
          </a:xfrm>
          <a:custGeom>
            <a:avLst/>
            <a:gdLst>
              <a:gd name="connsiteX0" fmla="*/ 0 w 1737354"/>
              <a:gd name="connsiteY0" fmla="*/ 868677 h 1737354"/>
              <a:gd name="connsiteX1" fmla="*/ 868677 w 1737354"/>
              <a:gd name="connsiteY1" fmla="*/ 0 h 1737354"/>
              <a:gd name="connsiteX2" fmla="*/ 1737354 w 1737354"/>
              <a:gd name="connsiteY2" fmla="*/ 868677 h 1737354"/>
              <a:gd name="connsiteX3" fmla="*/ 868677 w 1737354"/>
              <a:gd name="connsiteY3" fmla="*/ 1737354 h 1737354"/>
              <a:gd name="connsiteX4" fmla="*/ 0 w 1737354"/>
              <a:gd name="connsiteY4" fmla="*/ 868677 h 1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54" h="1737354">
                <a:moveTo>
                  <a:pt x="0" y="868677"/>
                </a:moveTo>
                <a:cubicBezTo>
                  <a:pt x="0" y="388920"/>
                  <a:pt x="388920" y="0"/>
                  <a:pt x="868677" y="0"/>
                </a:cubicBezTo>
                <a:cubicBezTo>
                  <a:pt x="1348434" y="0"/>
                  <a:pt x="1737354" y="388920"/>
                  <a:pt x="1737354" y="868677"/>
                </a:cubicBezTo>
                <a:cubicBezTo>
                  <a:pt x="1737354" y="1348434"/>
                  <a:pt x="1348434" y="1737354"/>
                  <a:pt x="868677" y="1737354"/>
                </a:cubicBezTo>
                <a:cubicBezTo>
                  <a:pt x="388920" y="1737354"/>
                  <a:pt x="0" y="1348434"/>
                  <a:pt x="0" y="8686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62050" rIns="91440" bIns="2620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00" b="0" i="0" u="none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Suspect</a:t>
            </a:r>
            <a:r>
              <a:rPr lang="en-US" sz="1050" b="0" i="0" u="none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Fishing vessel is coopering with other type of vessels (m/v, Container vessel etc.)</a:t>
            </a:r>
            <a:endParaRPr lang="en-US" sz="105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 rot="2700000">
            <a:off x="3672970" y="3207853"/>
            <a:ext cx="536607" cy="23537"/>
          </a:xfrm>
          <a:custGeom>
            <a:avLst/>
            <a:gdLst>
              <a:gd name="connsiteX0" fmla="*/ 0 w 661449"/>
              <a:gd name="connsiteY0" fmla="*/ 14977 h 29954"/>
              <a:gd name="connsiteX1" fmla="*/ 661449 w 661449"/>
              <a:gd name="connsiteY1" fmla="*/ 14977 h 2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61449" h="29954">
                <a:moveTo>
                  <a:pt x="661449" y="14977"/>
                </a:moveTo>
                <a:lnTo>
                  <a:pt x="0" y="14977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-1558" rIns="91440" bIns="-156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100" kern="1200">
              <a:solidFill>
                <a:srgbClr val="002060"/>
              </a:solidFill>
            </a:endParaRPr>
          </a:p>
        </p:txBody>
      </p:sp>
      <p:sp>
        <p:nvSpPr>
          <p:cNvPr id="20" name="Freeform 19"/>
          <p:cNvSpPr>
            <a:spLocks noChangeAspect="1"/>
          </p:cNvSpPr>
          <p:nvPr/>
        </p:nvSpPr>
        <p:spPr>
          <a:xfrm>
            <a:off x="2592298" y="1826867"/>
            <a:ext cx="1371600" cy="1371600"/>
          </a:xfrm>
          <a:custGeom>
            <a:avLst/>
            <a:gdLst>
              <a:gd name="connsiteX0" fmla="*/ 0 w 1737354"/>
              <a:gd name="connsiteY0" fmla="*/ 868677 h 1737354"/>
              <a:gd name="connsiteX1" fmla="*/ 868677 w 1737354"/>
              <a:gd name="connsiteY1" fmla="*/ 0 h 1737354"/>
              <a:gd name="connsiteX2" fmla="*/ 1737354 w 1737354"/>
              <a:gd name="connsiteY2" fmla="*/ 868677 h 1737354"/>
              <a:gd name="connsiteX3" fmla="*/ 868677 w 1737354"/>
              <a:gd name="connsiteY3" fmla="*/ 1737354 h 1737354"/>
              <a:gd name="connsiteX4" fmla="*/ 0 w 1737354"/>
              <a:gd name="connsiteY4" fmla="*/ 868677 h 1737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54" h="1737354">
                <a:moveTo>
                  <a:pt x="0" y="868677"/>
                </a:moveTo>
                <a:cubicBezTo>
                  <a:pt x="0" y="388920"/>
                  <a:pt x="388920" y="0"/>
                  <a:pt x="868677" y="0"/>
                </a:cubicBezTo>
                <a:cubicBezTo>
                  <a:pt x="1348434" y="0"/>
                  <a:pt x="1737354" y="388920"/>
                  <a:pt x="1737354" y="868677"/>
                </a:cubicBezTo>
                <a:cubicBezTo>
                  <a:pt x="1737354" y="1348434"/>
                  <a:pt x="1348434" y="1737354"/>
                  <a:pt x="868677" y="1737354"/>
                </a:cubicBezTo>
                <a:cubicBezTo>
                  <a:pt x="388920" y="1737354"/>
                  <a:pt x="0" y="1348434"/>
                  <a:pt x="0" y="868677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262050" rIns="91440" bIns="26205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50" b="0" i="0" u="none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Detection and </a:t>
            </a:r>
            <a:r>
              <a:rPr lang="en-US" sz="1100" b="0" i="0" u="none" kern="1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behaviour</a:t>
            </a:r>
            <a:r>
              <a:rPr lang="en-US" sz="1050" b="0" i="0" u="none" kern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monitoring of IUU listed vessels </a:t>
            </a:r>
            <a:endParaRPr lang="en-US" sz="105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457200" y="274638"/>
            <a:ext cx="8229600" cy="30777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000" kern="1200" dirty="0" smtClean="0">
                <a:latin typeface="Verdana" pitchFamily="34" charset="0"/>
                <a:ea typeface="ＭＳ Ｐゴシック" pitchFamily="34" charset="-128"/>
                <a:cs typeface="Arial" charset="0"/>
              </a:rPr>
              <a:t>EUCISE2020 Validation</a:t>
            </a:r>
            <a:endParaRPr lang="en-US" sz="2000" kern="1200" dirty="0"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2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0" grpId="1" animBg="1"/>
      <p:bldP spid="20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rgbClr val="20B1B4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4463" tIns="32231" rIns="64463" bIns="32231" spcCol="0" rtlCol="0" anchor="ctr"/>
          <a:lstStyle/>
          <a:p>
            <a:pPr algn="ctr" defTabSz="456943" fontAlgn="auto">
              <a:spcBef>
                <a:spcPts val="0"/>
              </a:spcBef>
              <a:spcAft>
                <a:spcPts val="0"/>
              </a:spcAft>
            </a:pPr>
            <a:endParaRPr lang="ca-ES" sz="1800" b="0" dirty="0">
              <a:solidFill>
                <a:prstClr val="white"/>
              </a:solidFill>
            </a:endParaRPr>
          </a:p>
        </p:txBody>
      </p:sp>
      <p:pic>
        <p:nvPicPr>
          <p:cNvPr id="12" name="Picture 11" descr="logo_comiss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112" y="5865194"/>
            <a:ext cx="1844921" cy="483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4463" y="1353066"/>
            <a:ext cx="8316520" cy="702092"/>
          </a:xfrm>
          <a:prstGeom prst="rect">
            <a:avLst/>
          </a:prstGeom>
          <a:noFill/>
        </p:spPr>
        <p:txBody>
          <a:bodyPr wrap="square" lIns="64463" tIns="32231" rIns="64463" bIns="32231" rtlCol="0">
            <a:spAutoFit/>
          </a:bodyPr>
          <a:lstStyle/>
          <a:p>
            <a:pPr defTabSz="4569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500" spc="-71" dirty="0">
                <a:solidFill>
                  <a:srgbClr val="FFFFFF"/>
                </a:solidFill>
                <a:latin typeface="PFSquareSansPro-Bold"/>
                <a:cs typeface="PFSquareSansPro-Bold"/>
              </a:rPr>
              <a:t>Thank You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9037" y="1954413"/>
            <a:ext cx="8219628" cy="512993"/>
          </a:xfrm>
          <a:prstGeom prst="rect">
            <a:avLst/>
          </a:prstGeom>
          <a:noFill/>
        </p:spPr>
        <p:txBody>
          <a:bodyPr wrap="square" lIns="64463" tIns="32231" rIns="64463" bIns="32231" rtlCol="0">
            <a:spAutoFit/>
          </a:bodyPr>
          <a:lstStyle/>
          <a:p>
            <a:pPr defTabSz="45694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spc="-71" dirty="0">
                <a:solidFill>
                  <a:srgbClr val="FFFFFF"/>
                </a:solidFill>
                <a:latin typeface="PFSquareSansPro-Medium"/>
                <a:cs typeface="PFSquareSansPro-Medium"/>
              </a:rPr>
              <a:t>For more information: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02074" y="2467407"/>
            <a:ext cx="8737449" cy="314839"/>
          </a:xfrm>
          <a:prstGeom prst="rect">
            <a:avLst/>
          </a:prstGeom>
          <a:noFill/>
        </p:spPr>
        <p:txBody>
          <a:bodyPr wrap="square" lIns="64463" tIns="32231" rIns="64463" bIns="32231" rtlCol="0">
            <a:spAutoFit/>
          </a:bodyPr>
          <a:lstStyle/>
          <a:p>
            <a:pPr defTabSz="456943" fontAlgn="auto">
              <a:spcBef>
                <a:spcPts val="0"/>
              </a:spcBef>
              <a:spcAft>
                <a:spcPts val="0"/>
              </a:spcAft>
            </a:pPr>
            <a:r>
              <a:rPr lang="en-GB" sz="1600" b="0" dirty="0">
                <a:solidFill>
                  <a:prstClr val="white"/>
                </a:solidFill>
                <a:latin typeface="PFSquareSansPro-Regular"/>
                <a:cs typeface="PFSquareSansPro-Regular"/>
              </a:rPr>
              <a:t>https://webgate.ec.europa.eu/maritimeforum/en/cise</a:t>
            </a:r>
            <a:endParaRPr lang="en-US" sz="1600" b="0" dirty="0">
              <a:solidFill>
                <a:prstClr val="white"/>
              </a:solidFill>
              <a:latin typeface="PFSquareSansPro-Regular"/>
              <a:cs typeface="PFSquareSans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7834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331" y="1419874"/>
            <a:ext cx="8611339" cy="1107996"/>
          </a:xfrm>
        </p:spPr>
        <p:txBody>
          <a:bodyPr/>
          <a:lstStyle/>
          <a:p>
            <a:pPr algn="ctr"/>
            <a:r>
              <a:rPr lang="en-US" sz="2400" dirty="0" smtClean="0"/>
              <a:t>Common Information Sharing Environment (CISE)</a:t>
            </a:r>
            <a:br>
              <a:rPr lang="en-US" sz="2400" dirty="0" smtClean="0"/>
            </a:br>
            <a:r>
              <a:rPr lang="en-US" sz="2400" dirty="0" smtClean="0"/>
              <a:t>for Maritime Surveillance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950475"/>
            <a:ext cx="7869600" cy="2539157"/>
          </a:xfrm>
        </p:spPr>
        <p:txBody>
          <a:bodyPr/>
          <a:lstStyle/>
          <a:p>
            <a:pPr marL="0" indent="3175" algn="ctr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The CISE aims at creating a</a:t>
            </a:r>
          </a:p>
          <a:p>
            <a:pPr marL="0" indent="3175" algn="ctr">
              <a:spcBef>
                <a:spcPts val="600"/>
              </a:spcBef>
              <a:spcAft>
                <a:spcPts val="1200"/>
              </a:spcAft>
            </a:pPr>
            <a:r>
              <a:rPr lang="en-US" sz="2000" b="1" i="1" dirty="0" smtClean="0"/>
              <a:t>political, cultural, legal </a:t>
            </a:r>
            <a:r>
              <a:rPr lang="en-US" sz="2000" i="1" dirty="0" smtClean="0"/>
              <a:t>and</a:t>
            </a:r>
            <a:r>
              <a:rPr lang="en-US" sz="2000" b="1" i="1" dirty="0" smtClean="0"/>
              <a:t> technical</a:t>
            </a:r>
            <a:br>
              <a:rPr lang="en-US" sz="2000" b="1" i="1" dirty="0" smtClean="0"/>
            </a:br>
            <a:r>
              <a:rPr lang="en-US" sz="2000" b="1" i="1" dirty="0" smtClean="0"/>
              <a:t>environment</a:t>
            </a:r>
          </a:p>
          <a:p>
            <a:pPr marL="0" indent="3175" algn="ctr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to enable </a:t>
            </a:r>
            <a:r>
              <a:rPr lang="en-US" sz="2000" b="1" i="1" dirty="0" smtClean="0"/>
              <a:t>information sharing</a:t>
            </a:r>
          </a:p>
          <a:p>
            <a:pPr marL="0" indent="3175" algn="ctr">
              <a:spcBef>
                <a:spcPts val="600"/>
              </a:spcBef>
              <a:spcAft>
                <a:spcPts val="1200"/>
              </a:spcAft>
            </a:pPr>
            <a:r>
              <a:rPr lang="en-US" sz="2000" dirty="0" smtClean="0"/>
              <a:t>between existing and future surveillance systems and networks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CE57B8-26B1-472F-8802-90FCF6649A4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E327C32-2B18-4CFC-AA27-2CCCA560F017}" type="datetime3">
              <a:rPr lang="en-US" smtClean="0"/>
              <a:pPr>
                <a:defRPr/>
              </a:pPr>
              <a:t>22 September 2015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1939066" y="4151075"/>
            <a:ext cx="5265869" cy="691905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92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9" y="1365474"/>
            <a:ext cx="7870825" cy="430887"/>
          </a:xfrm>
        </p:spPr>
        <p:txBody>
          <a:bodyPr/>
          <a:lstStyle/>
          <a:p>
            <a:r>
              <a:rPr lang="it-IT" dirty="0"/>
              <a:t>Legal </a:t>
            </a:r>
            <a:r>
              <a:rPr lang="it-IT" dirty="0" err="1" smtClean="0"/>
              <a:t>interoperability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022227"/>
            <a:ext cx="7869600" cy="4419736"/>
          </a:xfrm>
        </p:spPr>
        <p:txBody>
          <a:bodyPr/>
          <a:lstStyle/>
          <a:p>
            <a:pPr indent="0"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Authorities involved in cross border information exchange should carefully consider all relevant legislation  relating to data exchange, including data protection legislation.</a:t>
            </a:r>
          </a:p>
          <a:p>
            <a:pPr indent="0"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The impact assessment study carried out in preparation of the COM(2014) 451 of 8 July 2014 on CISE outlined that NO legal limitation exists at European Level for the Information relevant to CISE.</a:t>
            </a:r>
          </a:p>
          <a:p>
            <a:pPr indent="0"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Nevertheless, the same communication states that the participation of Authorities in CISE will be on a voluntary basis.</a:t>
            </a:r>
            <a:endParaRPr lang="it-I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4AEECA-EADA-48ED-BB11-63F73CF908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518C4C-F407-4C20-9395-A26D37BA3126}" type="datetime3">
              <a:rPr lang="en-US" smtClean="0"/>
              <a:pPr>
                <a:defRPr/>
              </a:pPr>
              <a:t>22 September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0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589" y="1386988"/>
            <a:ext cx="7870825" cy="430887"/>
          </a:xfrm>
        </p:spPr>
        <p:txBody>
          <a:bodyPr/>
          <a:lstStyle/>
          <a:p>
            <a:r>
              <a:rPr lang="it-IT" dirty="0" err="1"/>
              <a:t>Organisational</a:t>
            </a:r>
            <a:r>
              <a:rPr lang="it-IT" dirty="0"/>
              <a:t> </a:t>
            </a:r>
            <a:r>
              <a:rPr lang="it-IT" dirty="0" err="1" smtClean="0"/>
              <a:t>Interoperability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190267"/>
            <a:ext cx="7869600" cy="3650295"/>
          </a:xfrm>
        </p:spPr>
        <p:txBody>
          <a:bodyPr/>
          <a:lstStyle/>
          <a:p>
            <a:pPr indent="0"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err="1"/>
              <a:t>Organisational</a:t>
            </a:r>
            <a:r>
              <a:rPr lang="en-US" sz="2000" dirty="0"/>
              <a:t> interoperability is concerned with how </a:t>
            </a:r>
            <a:r>
              <a:rPr lang="en-US" sz="2000" dirty="0" err="1"/>
              <a:t>organisations</a:t>
            </a:r>
            <a:r>
              <a:rPr lang="en-US" sz="2000" dirty="0"/>
              <a:t> cooperate to achieve their mutually agreed </a:t>
            </a:r>
            <a:r>
              <a:rPr lang="en-US" sz="2000" dirty="0" smtClean="0"/>
              <a:t>goals.</a:t>
            </a:r>
          </a:p>
          <a:p>
            <a:pPr indent="0"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err="1" smtClean="0"/>
              <a:t>Organisational</a:t>
            </a:r>
            <a:r>
              <a:rPr lang="en-US" sz="2000" dirty="0" smtClean="0"/>
              <a:t> interoperability implies integrating business processes and related data exchange.</a:t>
            </a:r>
          </a:p>
          <a:p>
            <a:pPr indent="0" algn="just">
              <a:lnSpc>
                <a:spcPts val="3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dirty="0" err="1" smtClean="0"/>
              <a:t>Organisational</a:t>
            </a:r>
            <a:r>
              <a:rPr lang="en-US" sz="2000" dirty="0" smtClean="0"/>
              <a:t> </a:t>
            </a:r>
            <a:r>
              <a:rPr lang="en-US" sz="2000" dirty="0"/>
              <a:t>interoperability also aims to meet the requirements of the user community by making services available, easily identifiable, accessible and user-focused.</a:t>
            </a:r>
            <a:endParaRPr lang="it-IT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94AEECA-EADA-48ED-BB11-63F73CF9084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1518C4C-F407-4C20-9395-A26D37BA3126}" type="datetime3">
              <a:rPr lang="en-US" smtClean="0"/>
              <a:pPr>
                <a:defRPr/>
              </a:pPr>
              <a:t>22 September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2162722"/>
            <a:ext cx="8077200" cy="3079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defRPr/>
            </a:pPr>
            <a:r>
              <a:rPr lang="en-GB" sz="2000" b="1" i="1" dirty="0" smtClean="0">
                <a:latin typeface="Verdana" pitchFamily="34" charset="0"/>
              </a:rPr>
              <a:t>CISE does not imply a change of responsibility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449781" y="3239586"/>
            <a:ext cx="518939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+mn-ea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+mn-ea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defRPr/>
            </a:pPr>
            <a:r>
              <a:rPr lang="en-GB" sz="2000" i="1" dirty="0">
                <a:latin typeface="Verdana" pitchFamily="34" charset="0"/>
              </a:rPr>
              <a:t>CISE </a:t>
            </a:r>
            <a:r>
              <a:rPr lang="en-GB" sz="2000" i="1" kern="0" dirty="0" smtClean="0">
                <a:latin typeface="Verdana" pitchFamily="34" charset="0"/>
              </a:rPr>
              <a:t>will not create new IT systems</a:t>
            </a:r>
          </a:p>
          <a:p>
            <a:pPr marL="0" indent="0">
              <a:spcBef>
                <a:spcPts val="1200"/>
              </a:spcBef>
              <a:defRPr/>
            </a:pPr>
            <a:r>
              <a:rPr lang="en-GB" sz="2000" i="1" dirty="0">
                <a:latin typeface="Verdana" pitchFamily="34" charset="0"/>
              </a:rPr>
              <a:t>CISE </a:t>
            </a:r>
            <a:r>
              <a:rPr lang="en-GB" sz="2000" i="1" kern="0" dirty="0" smtClean="0">
                <a:latin typeface="Verdana" pitchFamily="34" charset="0"/>
              </a:rPr>
              <a:t>will not </a:t>
            </a:r>
            <a:r>
              <a:rPr lang="en-GB" sz="2000" i="1" kern="0" dirty="0">
                <a:latin typeface="Verdana" pitchFamily="34" charset="0"/>
              </a:rPr>
              <a:t>replace or duplicate existing </a:t>
            </a:r>
            <a:r>
              <a:rPr lang="en-GB" sz="2000" i="1" kern="0" dirty="0" smtClean="0">
                <a:latin typeface="Verdana" pitchFamily="34" charset="0"/>
              </a:rPr>
              <a:t>initiatives</a:t>
            </a:r>
            <a:endParaRPr lang="en-GB" sz="2000" kern="0" dirty="0">
              <a:latin typeface="Verdana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8001" y="5008749"/>
            <a:ext cx="52434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+mn-ea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+mn-ea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defRPr/>
            </a:pPr>
            <a:r>
              <a:rPr lang="en-GB" sz="2000" i="1" dirty="0">
                <a:latin typeface="Verdana" pitchFamily="34" charset="0"/>
              </a:rPr>
              <a:t>CISE </a:t>
            </a:r>
            <a:r>
              <a:rPr lang="en-GB" sz="2000" i="1" kern="0" dirty="0" smtClean="0">
                <a:latin typeface="Verdana" pitchFamily="34" charset="0"/>
              </a:rPr>
              <a:t>will help existing systems to support their users more effectively through better information</a:t>
            </a:r>
            <a:endParaRPr lang="en-GB" sz="2000" kern="0" dirty="0" smtClean="0">
              <a:latin typeface="Verdana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6589" y="1386988"/>
            <a:ext cx="7870825" cy="430887"/>
          </a:xfrm>
        </p:spPr>
        <p:txBody>
          <a:bodyPr/>
          <a:lstStyle/>
          <a:p>
            <a:r>
              <a:rPr lang="it-IT" dirty="0" err="1"/>
              <a:t>Organisational</a:t>
            </a:r>
            <a:r>
              <a:rPr lang="it-IT" dirty="0"/>
              <a:t> </a:t>
            </a:r>
            <a:r>
              <a:rPr lang="it-IT" dirty="0" err="1" smtClean="0"/>
              <a:t>Interoperability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922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68AC93-D24B-491D-BCCF-DA96130BA12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E030C7D-5478-405E-B45F-6A9300B10AAF}" type="datetime3">
              <a:rPr lang="en-US" smtClean="0"/>
              <a:pPr>
                <a:defRPr/>
              </a:pPr>
              <a:t>22 September 2015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14638" y="1193107"/>
            <a:ext cx="395935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 marL="180000"/>
            <a:r>
              <a:rPr lang="en-GB" sz="2400" dirty="0" smtClean="0"/>
              <a:t>The CISE</a:t>
            </a:r>
            <a:br>
              <a:rPr lang="en-GB" sz="2400" dirty="0" smtClean="0"/>
            </a:br>
            <a:r>
              <a:rPr lang="en-GB" sz="2400" dirty="0" smtClean="0"/>
              <a:t>Hybrid Vision</a:t>
            </a:r>
            <a:endParaRPr lang="en-GB" sz="2400" kern="0" dirty="0"/>
          </a:p>
        </p:txBody>
      </p:sp>
      <p:grpSp>
        <p:nvGrpSpPr>
          <p:cNvPr id="84" name="Group 83"/>
          <p:cNvGrpSpPr/>
          <p:nvPr/>
        </p:nvGrpSpPr>
        <p:grpSpPr>
          <a:xfrm>
            <a:off x="542615" y="1497875"/>
            <a:ext cx="8304456" cy="4710468"/>
            <a:chOff x="551322" y="590876"/>
            <a:chExt cx="10886069" cy="6174815"/>
          </a:xfrm>
        </p:grpSpPr>
        <p:sp>
          <p:nvSpPr>
            <p:cNvPr id="65" name="Cloud 64"/>
            <p:cNvSpPr/>
            <p:nvPr/>
          </p:nvSpPr>
          <p:spPr>
            <a:xfrm>
              <a:off x="7061435" y="2302811"/>
              <a:ext cx="4119282" cy="3281081"/>
            </a:xfrm>
            <a:prstGeom prst="cloud">
              <a:avLst/>
            </a:prstGeom>
            <a:solidFill>
              <a:sysClr val="window" lastClr="FFFFFF"/>
            </a:solidFill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1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CISE Network</a:t>
              </a: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523128" y="5365377"/>
              <a:ext cx="1788459" cy="87405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National Node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(storing/fusion)</a:t>
              </a: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523126" y="2652311"/>
              <a:ext cx="1788459" cy="87405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National Gateway</a:t>
              </a:r>
              <a:b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(routing)</a:t>
              </a: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206114" y="1131982"/>
              <a:ext cx="1788459" cy="87405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 Authority System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55810" y="1821954"/>
              <a:ext cx="1788459" cy="87405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 Authority System 1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5809" y="2901174"/>
              <a:ext cx="1788459" cy="87405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 Authority System 2</a:t>
              </a: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51323" y="4812413"/>
              <a:ext cx="1788459" cy="87405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 Authority System 1</a:t>
              </a: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51322" y="5891632"/>
              <a:ext cx="1788459" cy="87405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solidFill>
                <a:srgbClr val="ED7D31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Public Authority System 2</a:t>
              </a:r>
            </a:p>
          </p:txBody>
        </p:sp>
        <p:cxnSp>
          <p:nvCxnSpPr>
            <p:cNvPr id="73" name="Straight Connector 72"/>
            <p:cNvCxnSpPr>
              <a:stCxn id="69" idx="3"/>
              <a:endCxn id="67" idx="1"/>
            </p:cNvCxnSpPr>
            <p:nvPr/>
          </p:nvCxnSpPr>
          <p:spPr>
            <a:xfrm>
              <a:off x="2344269" y="2258984"/>
              <a:ext cx="1178858" cy="830357"/>
            </a:xfrm>
            <a:prstGeom prst="line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74" name="Straight Connector 73"/>
            <p:cNvCxnSpPr>
              <a:stCxn id="70" idx="3"/>
              <a:endCxn id="67" idx="1"/>
            </p:cNvCxnSpPr>
            <p:nvPr/>
          </p:nvCxnSpPr>
          <p:spPr>
            <a:xfrm flipV="1">
              <a:off x="2344268" y="3089341"/>
              <a:ext cx="1178858" cy="248864"/>
            </a:xfrm>
            <a:prstGeom prst="line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75" name="Straight Connector 74"/>
            <p:cNvCxnSpPr>
              <a:stCxn id="71" idx="3"/>
              <a:endCxn id="66" idx="1"/>
            </p:cNvCxnSpPr>
            <p:nvPr/>
          </p:nvCxnSpPr>
          <p:spPr>
            <a:xfrm>
              <a:off x="2339782" y="5249443"/>
              <a:ext cx="1183346" cy="552964"/>
            </a:xfrm>
            <a:prstGeom prst="line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76" name="Straight Connector 75"/>
            <p:cNvCxnSpPr>
              <a:stCxn id="72" idx="3"/>
              <a:endCxn id="66" idx="1"/>
            </p:cNvCxnSpPr>
            <p:nvPr/>
          </p:nvCxnSpPr>
          <p:spPr>
            <a:xfrm flipV="1">
              <a:off x="2339781" y="5802407"/>
              <a:ext cx="1183347" cy="526255"/>
            </a:xfrm>
            <a:prstGeom prst="line">
              <a:avLst/>
            </a:prstGeom>
            <a:noFill/>
            <a:ln w="1905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</p:cxnSp>
        <p:cxnSp>
          <p:nvCxnSpPr>
            <p:cNvPr id="77" name="Straight Connector 76"/>
            <p:cNvCxnSpPr>
              <a:stCxn id="67" idx="3"/>
              <a:endCxn id="65" idx="2"/>
            </p:cNvCxnSpPr>
            <p:nvPr/>
          </p:nvCxnSpPr>
          <p:spPr>
            <a:xfrm>
              <a:off x="5311586" y="3089341"/>
              <a:ext cx="1762627" cy="854010"/>
            </a:xfrm>
            <a:prstGeom prst="line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78" name="Straight Connector 77"/>
            <p:cNvCxnSpPr>
              <a:stCxn id="66" idx="3"/>
            </p:cNvCxnSpPr>
            <p:nvPr/>
          </p:nvCxnSpPr>
          <p:spPr>
            <a:xfrm flipV="1">
              <a:off x="5311587" y="4772061"/>
              <a:ext cx="1881693" cy="1030346"/>
            </a:xfrm>
            <a:prstGeom prst="line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cxnSp>
          <p:nvCxnSpPr>
            <p:cNvPr id="79" name="Straight Connector 78"/>
            <p:cNvCxnSpPr>
              <a:stCxn id="68" idx="2"/>
            </p:cNvCxnSpPr>
            <p:nvPr/>
          </p:nvCxnSpPr>
          <p:spPr>
            <a:xfrm>
              <a:off x="6100344" y="2006041"/>
              <a:ext cx="1501723" cy="786530"/>
            </a:xfrm>
            <a:prstGeom prst="line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80" name="Rectangle 79"/>
            <p:cNvSpPr/>
            <p:nvPr/>
          </p:nvSpPr>
          <p:spPr>
            <a:xfrm>
              <a:off x="7602068" y="590876"/>
              <a:ext cx="1788459" cy="87405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European Sectorial Node</a:t>
              </a:r>
            </a:p>
          </p:txBody>
        </p:sp>
        <p:cxnSp>
          <p:nvCxnSpPr>
            <p:cNvPr id="81" name="Straight Connector 80"/>
            <p:cNvCxnSpPr>
              <a:stCxn id="80" idx="2"/>
            </p:cNvCxnSpPr>
            <p:nvPr/>
          </p:nvCxnSpPr>
          <p:spPr>
            <a:xfrm>
              <a:off x="8496298" y="1464935"/>
              <a:ext cx="244509" cy="947339"/>
            </a:xfrm>
            <a:prstGeom prst="line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  <p:sp>
          <p:nvSpPr>
            <p:cNvPr id="82" name="Rectangle 81"/>
            <p:cNvSpPr/>
            <p:nvPr/>
          </p:nvSpPr>
          <p:spPr>
            <a:xfrm>
              <a:off x="9648932" y="590876"/>
              <a:ext cx="1788459" cy="874059"/>
            </a:xfrm>
            <a:prstGeom prst="rect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Regional Node</a:t>
              </a:r>
            </a:p>
          </p:txBody>
        </p:sp>
        <p:cxnSp>
          <p:nvCxnSpPr>
            <p:cNvPr id="83" name="Straight Connector 82"/>
            <p:cNvCxnSpPr>
              <a:stCxn id="82" idx="2"/>
            </p:cNvCxnSpPr>
            <p:nvPr/>
          </p:nvCxnSpPr>
          <p:spPr>
            <a:xfrm flipH="1">
              <a:off x="9820505" y="1464935"/>
              <a:ext cx="722657" cy="947339"/>
            </a:xfrm>
            <a:prstGeom prst="line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5085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>
            <a:spLocks noChangeAspect="1"/>
          </p:cNvSpPr>
          <p:nvPr/>
        </p:nvSpPr>
        <p:spPr bwMode="auto">
          <a:xfrm>
            <a:off x="2009896" y="1327258"/>
            <a:ext cx="5120640" cy="5120640"/>
          </a:xfrm>
          <a:prstGeom prst="ellipse">
            <a:avLst/>
          </a:prstGeom>
          <a:solidFill>
            <a:schemeClr val="accent1">
              <a:hueOff val="0"/>
              <a:satOff val="0"/>
              <a:lumOff val="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US" sz="1800" dirty="0" smtClean="0">
                <a:solidFill>
                  <a:schemeClr val="bg1"/>
                </a:solidFill>
              </a:rPr>
              <a:t>CISE</a:t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en-US" sz="1800" dirty="0" smtClean="0">
                <a:solidFill>
                  <a:schemeClr val="bg1"/>
                </a:solidFill>
              </a:rPr>
              <a:t>Gateway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2" y="263524"/>
            <a:ext cx="3879623" cy="307777"/>
          </a:xfrm>
        </p:spPr>
        <p:txBody>
          <a:bodyPr/>
          <a:lstStyle/>
          <a:p>
            <a:pPr marL="115888"/>
            <a:r>
              <a:rPr lang="en-US" sz="2000" dirty="0" smtClean="0"/>
              <a:t>CISE Gateway’s functions</a:t>
            </a:r>
            <a:endParaRPr lang="en-US" sz="2000" dirty="0"/>
          </a:p>
        </p:txBody>
      </p:sp>
      <p:sp>
        <p:nvSpPr>
          <p:cNvPr id="10" name="Freeform 9"/>
          <p:cNvSpPr/>
          <p:nvPr/>
        </p:nvSpPr>
        <p:spPr>
          <a:xfrm>
            <a:off x="3733622" y="1396999"/>
            <a:ext cx="1660564" cy="1436583"/>
          </a:xfrm>
          <a:custGeom>
            <a:avLst/>
            <a:gdLst>
              <a:gd name="connsiteX0" fmla="*/ 0 w 1660564"/>
              <a:gd name="connsiteY0" fmla="*/ 718292 h 1436583"/>
              <a:gd name="connsiteX1" fmla="*/ 410432 w 1660564"/>
              <a:gd name="connsiteY1" fmla="*/ 0 h 1436583"/>
              <a:gd name="connsiteX2" fmla="*/ 1250132 w 1660564"/>
              <a:gd name="connsiteY2" fmla="*/ 0 h 1436583"/>
              <a:gd name="connsiteX3" fmla="*/ 1660564 w 1660564"/>
              <a:gd name="connsiteY3" fmla="*/ 718292 h 1436583"/>
              <a:gd name="connsiteX4" fmla="*/ 1250132 w 1660564"/>
              <a:gd name="connsiteY4" fmla="*/ 1436583 h 1436583"/>
              <a:gd name="connsiteX5" fmla="*/ 410432 w 1660564"/>
              <a:gd name="connsiteY5" fmla="*/ 1436583 h 1436583"/>
              <a:gd name="connsiteX6" fmla="*/ 0 w 1660564"/>
              <a:gd name="connsiteY6" fmla="*/ 718292 h 14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564" h="1436583">
                <a:moveTo>
                  <a:pt x="0" y="718292"/>
                </a:moveTo>
                <a:lnTo>
                  <a:pt x="410432" y="0"/>
                </a:lnTo>
                <a:lnTo>
                  <a:pt x="1250132" y="0"/>
                </a:lnTo>
                <a:lnTo>
                  <a:pt x="1660564" y="718292"/>
                </a:lnTo>
                <a:lnTo>
                  <a:pt x="1250132" y="1436583"/>
                </a:lnTo>
                <a:lnTo>
                  <a:pt x="410432" y="1436583"/>
                </a:lnTo>
                <a:lnTo>
                  <a:pt x="0" y="7182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0" rIns="91440" bIns="36576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Data Services (Service Model)</a:t>
            </a:r>
            <a:endParaRPr lang="en-US" sz="1400" kern="1200" dirty="0"/>
          </a:p>
        </p:txBody>
      </p:sp>
      <p:sp>
        <p:nvSpPr>
          <p:cNvPr id="12" name="Freeform 11"/>
          <p:cNvSpPr/>
          <p:nvPr/>
        </p:nvSpPr>
        <p:spPr>
          <a:xfrm>
            <a:off x="5256553" y="2280594"/>
            <a:ext cx="1660564" cy="1436583"/>
          </a:xfrm>
          <a:custGeom>
            <a:avLst/>
            <a:gdLst>
              <a:gd name="connsiteX0" fmla="*/ 0 w 1660564"/>
              <a:gd name="connsiteY0" fmla="*/ 718292 h 1436583"/>
              <a:gd name="connsiteX1" fmla="*/ 410432 w 1660564"/>
              <a:gd name="connsiteY1" fmla="*/ 0 h 1436583"/>
              <a:gd name="connsiteX2" fmla="*/ 1250132 w 1660564"/>
              <a:gd name="connsiteY2" fmla="*/ 0 h 1436583"/>
              <a:gd name="connsiteX3" fmla="*/ 1660564 w 1660564"/>
              <a:gd name="connsiteY3" fmla="*/ 718292 h 1436583"/>
              <a:gd name="connsiteX4" fmla="*/ 1250132 w 1660564"/>
              <a:gd name="connsiteY4" fmla="*/ 1436583 h 1436583"/>
              <a:gd name="connsiteX5" fmla="*/ 410432 w 1660564"/>
              <a:gd name="connsiteY5" fmla="*/ 1436583 h 1436583"/>
              <a:gd name="connsiteX6" fmla="*/ 0 w 1660564"/>
              <a:gd name="connsiteY6" fmla="*/ 718292 h 14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564" h="1436583">
                <a:moveTo>
                  <a:pt x="0" y="718292"/>
                </a:moveTo>
                <a:lnTo>
                  <a:pt x="410432" y="0"/>
                </a:lnTo>
                <a:lnTo>
                  <a:pt x="1250132" y="0"/>
                </a:lnTo>
                <a:lnTo>
                  <a:pt x="1660564" y="718292"/>
                </a:lnTo>
                <a:lnTo>
                  <a:pt x="1250132" y="1436583"/>
                </a:lnTo>
                <a:lnTo>
                  <a:pt x="410432" y="1436583"/>
                </a:lnTo>
                <a:lnTo>
                  <a:pt x="0" y="7182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365760" rIns="91440" bIns="36576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400" dirty="0"/>
              <a:t>Translation (Data Model)</a:t>
            </a:r>
          </a:p>
        </p:txBody>
      </p:sp>
      <p:sp>
        <p:nvSpPr>
          <p:cNvPr id="16" name="Freeform 15"/>
          <p:cNvSpPr/>
          <p:nvPr/>
        </p:nvSpPr>
        <p:spPr>
          <a:xfrm>
            <a:off x="3733622" y="4902223"/>
            <a:ext cx="1660564" cy="1436583"/>
          </a:xfrm>
          <a:custGeom>
            <a:avLst/>
            <a:gdLst>
              <a:gd name="connsiteX0" fmla="*/ 0 w 1660564"/>
              <a:gd name="connsiteY0" fmla="*/ 718292 h 1436583"/>
              <a:gd name="connsiteX1" fmla="*/ 410432 w 1660564"/>
              <a:gd name="connsiteY1" fmla="*/ 0 h 1436583"/>
              <a:gd name="connsiteX2" fmla="*/ 1250132 w 1660564"/>
              <a:gd name="connsiteY2" fmla="*/ 0 h 1436583"/>
              <a:gd name="connsiteX3" fmla="*/ 1660564 w 1660564"/>
              <a:gd name="connsiteY3" fmla="*/ 718292 h 1436583"/>
              <a:gd name="connsiteX4" fmla="*/ 1250132 w 1660564"/>
              <a:gd name="connsiteY4" fmla="*/ 1436583 h 1436583"/>
              <a:gd name="connsiteX5" fmla="*/ 410432 w 1660564"/>
              <a:gd name="connsiteY5" fmla="*/ 1436583 h 1436583"/>
              <a:gd name="connsiteX6" fmla="*/ 0 w 1660564"/>
              <a:gd name="connsiteY6" fmla="*/ 718292 h 14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564" h="1436583">
                <a:moveTo>
                  <a:pt x="0" y="718292"/>
                </a:moveTo>
                <a:lnTo>
                  <a:pt x="410432" y="0"/>
                </a:lnTo>
                <a:lnTo>
                  <a:pt x="1250132" y="0"/>
                </a:lnTo>
                <a:lnTo>
                  <a:pt x="1660564" y="718292"/>
                </a:lnTo>
                <a:lnTo>
                  <a:pt x="1250132" y="1436583"/>
                </a:lnTo>
                <a:lnTo>
                  <a:pt x="410432" y="1436583"/>
                </a:lnTo>
                <a:lnTo>
                  <a:pt x="0" y="7182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365760" rIns="91440" bIns="36576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400" dirty="0"/>
              <a:t>Business Rule Engine</a:t>
            </a:r>
          </a:p>
        </p:txBody>
      </p:sp>
      <p:sp>
        <p:nvSpPr>
          <p:cNvPr id="19" name="Freeform 18"/>
          <p:cNvSpPr/>
          <p:nvPr/>
        </p:nvSpPr>
        <p:spPr>
          <a:xfrm>
            <a:off x="2203621" y="2278617"/>
            <a:ext cx="1660564" cy="1436583"/>
          </a:xfrm>
          <a:custGeom>
            <a:avLst/>
            <a:gdLst>
              <a:gd name="connsiteX0" fmla="*/ 0 w 1660564"/>
              <a:gd name="connsiteY0" fmla="*/ 718292 h 1436583"/>
              <a:gd name="connsiteX1" fmla="*/ 410432 w 1660564"/>
              <a:gd name="connsiteY1" fmla="*/ 0 h 1436583"/>
              <a:gd name="connsiteX2" fmla="*/ 1250132 w 1660564"/>
              <a:gd name="connsiteY2" fmla="*/ 0 h 1436583"/>
              <a:gd name="connsiteX3" fmla="*/ 1660564 w 1660564"/>
              <a:gd name="connsiteY3" fmla="*/ 718292 h 1436583"/>
              <a:gd name="connsiteX4" fmla="*/ 1250132 w 1660564"/>
              <a:gd name="connsiteY4" fmla="*/ 1436583 h 1436583"/>
              <a:gd name="connsiteX5" fmla="*/ 410432 w 1660564"/>
              <a:gd name="connsiteY5" fmla="*/ 1436583 h 1436583"/>
              <a:gd name="connsiteX6" fmla="*/ 0 w 1660564"/>
              <a:gd name="connsiteY6" fmla="*/ 718292 h 14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564" h="1436583">
                <a:moveTo>
                  <a:pt x="0" y="718292"/>
                </a:moveTo>
                <a:lnTo>
                  <a:pt x="410432" y="0"/>
                </a:lnTo>
                <a:lnTo>
                  <a:pt x="1250132" y="0"/>
                </a:lnTo>
                <a:lnTo>
                  <a:pt x="1660564" y="718292"/>
                </a:lnTo>
                <a:lnTo>
                  <a:pt x="1250132" y="1436583"/>
                </a:lnTo>
                <a:lnTo>
                  <a:pt x="410432" y="1436583"/>
                </a:lnTo>
                <a:lnTo>
                  <a:pt x="0" y="7182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365760" rIns="91440" bIns="365760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400" dirty="0"/>
              <a:t>Monitoring / Traceability</a:t>
            </a:r>
          </a:p>
        </p:txBody>
      </p:sp>
      <p:sp>
        <p:nvSpPr>
          <p:cNvPr id="18" name="Freeform 17"/>
          <p:cNvSpPr/>
          <p:nvPr/>
        </p:nvSpPr>
        <p:spPr>
          <a:xfrm>
            <a:off x="2203621" y="4018628"/>
            <a:ext cx="1660564" cy="1436583"/>
          </a:xfrm>
          <a:custGeom>
            <a:avLst/>
            <a:gdLst>
              <a:gd name="connsiteX0" fmla="*/ 0 w 1660564"/>
              <a:gd name="connsiteY0" fmla="*/ 718292 h 1436583"/>
              <a:gd name="connsiteX1" fmla="*/ 410432 w 1660564"/>
              <a:gd name="connsiteY1" fmla="*/ 0 h 1436583"/>
              <a:gd name="connsiteX2" fmla="*/ 1250132 w 1660564"/>
              <a:gd name="connsiteY2" fmla="*/ 0 h 1436583"/>
              <a:gd name="connsiteX3" fmla="*/ 1660564 w 1660564"/>
              <a:gd name="connsiteY3" fmla="*/ 718292 h 1436583"/>
              <a:gd name="connsiteX4" fmla="*/ 1250132 w 1660564"/>
              <a:gd name="connsiteY4" fmla="*/ 1436583 h 1436583"/>
              <a:gd name="connsiteX5" fmla="*/ 410432 w 1660564"/>
              <a:gd name="connsiteY5" fmla="*/ 1436583 h 1436583"/>
              <a:gd name="connsiteX6" fmla="*/ 0 w 1660564"/>
              <a:gd name="connsiteY6" fmla="*/ 718292 h 14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564" h="1436583">
                <a:moveTo>
                  <a:pt x="0" y="718292"/>
                </a:moveTo>
                <a:lnTo>
                  <a:pt x="410432" y="0"/>
                </a:lnTo>
                <a:lnTo>
                  <a:pt x="1250132" y="0"/>
                </a:lnTo>
                <a:lnTo>
                  <a:pt x="1660564" y="718292"/>
                </a:lnTo>
                <a:lnTo>
                  <a:pt x="1250132" y="1436583"/>
                </a:lnTo>
                <a:lnTo>
                  <a:pt x="410432" y="1436583"/>
                </a:lnTo>
                <a:lnTo>
                  <a:pt x="0" y="7182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457200" rIns="91440" bIns="365760" numCol="1" spcCol="1270" anchor="ctr" anchorCtr="0">
            <a:noAutofit/>
          </a:bodyPr>
          <a:lstStyle/>
          <a:p>
            <a:pPr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400" dirty="0"/>
              <a:t>Orchestration (</a:t>
            </a:r>
            <a:r>
              <a:rPr lang="en-US" sz="1400" dirty="0" smtClean="0"/>
              <a:t>Enterprise Service Bus)</a:t>
            </a:r>
            <a:endParaRPr lang="en-US" sz="1400" dirty="0"/>
          </a:p>
        </p:txBody>
      </p:sp>
      <p:sp>
        <p:nvSpPr>
          <p:cNvPr id="14" name="Freeform 13"/>
          <p:cNvSpPr/>
          <p:nvPr/>
        </p:nvSpPr>
        <p:spPr>
          <a:xfrm>
            <a:off x="5256553" y="4017639"/>
            <a:ext cx="1660564" cy="1436583"/>
          </a:xfrm>
          <a:custGeom>
            <a:avLst/>
            <a:gdLst>
              <a:gd name="connsiteX0" fmla="*/ 0 w 1660564"/>
              <a:gd name="connsiteY0" fmla="*/ 718292 h 1436583"/>
              <a:gd name="connsiteX1" fmla="*/ 410432 w 1660564"/>
              <a:gd name="connsiteY1" fmla="*/ 0 h 1436583"/>
              <a:gd name="connsiteX2" fmla="*/ 1250132 w 1660564"/>
              <a:gd name="connsiteY2" fmla="*/ 0 h 1436583"/>
              <a:gd name="connsiteX3" fmla="*/ 1660564 w 1660564"/>
              <a:gd name="connsiteY3" fmla="*/ 718292 h 1436583"/>
              <a:gd name="connsiteX4" fmla="*/ 1250132 w 1660564"/>
              <a:gd name="connsiteY4" fmla="*/ 1436583 h 1436583"/>
              <a:gd name="connsiteX5" fmla="*/ 410432 w 1660564"/>
              <a:gd name="connsiteY5" fmla="*/ 1436583 h 1436583"/>
              <a:gd name="connsiteX6" fmla="*/ 0 w 1660564"/>
              <a:gd name="connsiteY6" fmla="*/ 718292 h 14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564" h="1436583">
                <a:moveTo>
                  <a:pt x="0" y="718292"/>
                </a:moveTo>
                <a:lnTo>
                  <a:pt x="410432" y="0"/>
                </a:lnTo>
                <a:lnTo>
                  <a:pt x="1250132" y="0"/>
                </a:lnTo>
                <a:lnTo>
                  <a:pt x="1660564" y="718292"/>
                </a:lnTo>
                <a:lnTo>
                  <a:pt x="1250132" y="1436583"/>
                </a:lnTo>
                <a:lnTo>
                  <a:pt x="410432" y="1436583"/>
                </a:lnTo>
                <a:lnTo>
                  <a:pt x="0" y="71829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1440" tIns="548640" rIns="91440" bIns="365760" numCol="1" spcCol="1270" anchor="ctr" anchorCtr="0">
            <a:noAutofit/>
          </a:bodyPr>
          <a:lstStyle/>
          <a:p>
            <a:pPr lvl="0" algn="ctr"/>
            <a:r>
              <a:rPr lang="en-US" sz="1400" dirty="0">
                <a:solidFill>
                  <a:schemeClr val="bg1"/>
                </a:solidFill>
              </a:rPr>
              <a:t>Authentication / Access Control</a:t>
            </a:r>
          </a:p>
        </p:txBody>
      </p:sp>
    </p:spTree>
    <p:extLst>
      <p:ext uri="{BB962C8B-B14F-4D97-AF65-F5344CB8AC3E}">
        <p14:creationId xmlns:p14="http://schemas.microsoft.com/office/powerpoint/2010/main" val="390483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>
            <a:spLocks noChangeAspect="1"/>
          </p:cNvSpPr>
          <p:nvPr/>
        </p:nvSpPr>
        <p:spPr bwMode="auto">
          <a:xfrm>
            <a:off x="2045774" y="1301860"/>
            <a:ext cx="5029200" cy="5029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733622" y="1396999"/>
            <a:ext cx="1660564" cy="1436583"/>
          </a:xfrm>
          <a:custGeom>
            <a:avLst/>
            <a:gdLst>
              <a:gd name="connsiteX0" fmla="*/ 0 w 1660564"/>
              <a:gd name="connsiteY0" fmla="*/ 718292 h 1436583"/>
              <a:gd name="connsiteX1" fmla="*/ 410432 w 1660564"/>
              <a:gd name="connsiteY1" fmla="*/ 0 h 1436583"/>
              <a:gd name="connsiteX2" fmla="*/ 1250132 w 1660564"/>
              <a:gd name="connsiteY2" fmla="*/ 0 h 1436583"/>
              <a:gd name="connsiteX3" fmla="*/ 1660564 w 1660564"/>
              <a:gd name="connsiteY3" fmla="*/ 718292 h 1436583"/>
              <a:gd name="connsiteX4" fmla="*/ 1250132 w 1660564"/>
              <a:gd name="connsiteY4" fmla="*/ 1436583 h 1436583"/>
              <a:gd name="connsiteX5" fmla="*/ 410432 w 1660564"/>
              <a:gd name="connsiteY5" fmla="*/ 1436583 h 1436583"/>
              <a:gd name="connsiteX6" fmla="*/ 0 w 1660564"/>
              <a:gd name="connsiteY6" fmla="*/ 718292 h 14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564" h="1436583">
                <a:moveTo>
                  <a:pt x="0" y="718292"/>
                </a:moveTo>
                <a:lnTo>
                  <a:pt x="410432" y="0"/>
                </a:lnTo>
                <a:lnTo>
                  <a:pt x="1250132" y="0"/>
                </a:lnTo>
                <a:lnTo>
                  <a:pt x="1660564" y="718292"/>
                </a:lnTo>
                <a:lnTo>
                  <a:pt x="1250132" y="1436583"/>
                </a:lnTo>
                <a:lnTo>
                  <a:pt x="410432" y="1436583"/>
                </a:lnTo>
                <a:lnTo>
                  <a:pt x="0" y="71829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161" tIns="252042" rIns="289161" bIns="25204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Aft>
                <a:spcPct val="35000"/>
              </a:spcAft>
            </a:pPr>
            <a:r>
              <a:rPr lang="en-US" sz="1400" dirty="0"/>
              <a:t>Data Fusion</a:t>
            </a:r>
            <a:endParaRPr lang="en-US" sz="1400" kern="1200" dirty="0"/>
          </a:p>
        </p:txBody>
      </p:sp>
      <p:sp>
        <p:nvSpPr>
          <p:cNvPr id="21" name="Freeform 20"/>
          <p:cNvSpPr/>
          <p:nvPr/>
        </p:nvSpPr>
        <p:spPr>
          <a:xfrm>
            <a:off x="2340536" y="2115290"/>
            <a:ext cx="1660564" cy="1436583"/>
          </a:xfrm>
          <a:custGeom>
            <a:avLst/>
            <a:gdLst>
              <a:gd name="connsiteX0" fmla="*/ 0 w 1660564"/>
              <a:gd name="connsiteY0" fmla="*/ 718292 h 1436583"/>
              <a:gd name="connsiteX1" fmla="*/ 410432 w 1660564"/>
              <a:gd name="connsiteY1" fmla="*/ 0 h 1436583"/>
              <a:gd name="connsiteX2" fmla="*/ 1250132 w 1660564"/>
              <a:gd name="connsiteY2" fmla="*/ 0 h 1436583"/>
              <a:gd name="connsiteX3" fmla="*/ 1660564 w 1660564"/>
              <a:gd name="connsiteY3" fmla="*/ 718292 h 1436583"/>
              <a:gd name="connsiteX4" fmla="*/ 1250132 w 1660564"/>
              <a:gd name="connsiteY4" fmla="*/ 1436583 h 1436583"/>
              <a:gd name="connsiteX5" fmla="*/ 410432 w 1660564"/>
              <a:gd name="connsiteY5" fmla="*/ 1436583 h 1436583"/>
              <a:gd name="connsiteX6" fmla="*/ 0 w 1660564"/>
              <a:gd name="connsiteY6" fmla="*/ 718292 h 14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564" h="1436583">
                <a:moveTo>
                  <a:pt x="0" y="718292"/>
                </a:moveTo>
                <a:lnTo>
                  <a:pt x="410432" y="0"/>
                </a:lnTo>
                <a:lnTo>
                  <a:pt x="1250132" y="0"/>
                </a:lnTo>
                <a:lnTo>
                  <a:pt x="1660564" y="718292"/>
                </a:lnTo>
                <a:lnTo>
                  <a:pt x="1250132" y="1436583"/>
                </a:lnTo>
                <a:lnTo>
                  <a:pt x="410432" y="1436583"/>
                </a:lnTo>
                <a:lnTo>
                  <a:pt x="0" y="71829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161" tIns="252042" rIns="289161" bIns="25204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Data Storing</a:t>
            </a:r>
            <a:endParaRPr lang="en-US" sz="1400" kern="1200" dirty="0"/>
          </a:p>
        </p:txBody>
      </p:sp>
      <p:sp>
        <p:nvSpPr>
          <p:cNvPr id="24" name="Freeform 23"/>
          <p:cNvSpPr/>
          <p:nvPr/>
        </p:nvSpPr>
        <p:spPr>
          <a:xfrm>
            <a:off x="5096666" y="2122837"/>
            <a:ext cx="1660564" cy="1436583"/>
          </a:xfrm>
          <a:custGeom>
            <a:avLst/>
            <a:gdLst>
              <a:gd name="connsiteX0" fmla="*/ 0 w 1660564"/>
              <a:gd name="connsiteY0" fmla="*/ 718292 h 1436583"/>
              <a:gd name="connsiteX1" fmla="*/ 410432 w 1660564"/>
              <a:gd name="connsiteY1" fmla="*/ 0 h 1436583"/>
              <a:gd name="connsiteX2" fmla="*/ 1250132 w 1660564"/>
              <a:gd name="connsiteY2" fmla="*/ 0 h 1436583"/>
              <a:gd name="connsiteX3" fmla="*/ 1660564 w 1660564"/>
              <a:gd name="connsiteY3" fmla="*/ 718292 h 1436583"/>
              <a:gd name="connsiteX4" fmla="*/ 1250132 w 1660564"/>
              <a:gd name="connsiteY4" fmla="*/ 1436583 h 1436583"/>
              <a:gd name="connsiteX5" fmla="*/ 410432 w 1660564"/>
              <a:gd name="connsiteY5" fmla="*/ 1436583 h 1436583"/>
              <a:gd name="connsiteX6" fmla="*/ 0 w 1660564"/>
              <a:gd name="connsiteY6" fmla="*/ 718292 h 1436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0564" h="1436583">
                <a:moveTo>
                  <a:pt x="0" y="718292"/>
                </a:moveTo>
                <a:lnTo>
                  <a:pt x="410432" y="0"/>
                </a:lnTo>
                <a:lnTo>
                  <a:pt x="1250132" y="0"/>
                </a:lnTo>
                <a:lnTo>
                  <a:pt x="1660564" y="718292"/>
                </a:lnTo>
                <a:lnTo>
                  <a:pt x="1250132" y="1436583"/>
                </a:lnTo>
                <a:lnTo>
                  <a:pt x="410432" y="1436583"/>
                </a:lnTo>
                <a:lnTo>
                  <a:pt x="0" y="718292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9161" tIns="252042" rIns="289161" bIns="252042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 smtClean="0"/>
              <a:t>Advanced Value Added Services</a:t>
            </a:r>
            <a:endParaRPr lang="en-US" sz="1400" kern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2" y="263524"/>
            <a:ext cx="3879623" cy="307777"/>
          </a:xfrm>
        </p:spPr>
        <p:txBody>
          <a:bodyPr/>
          <a:lstStyle/>
          <a:p>
            <a:pPr marL="115888"/>
            <a:r>
              <a:rPr lang="en-US" sz="2000" dirty="0" smtClean="0"/>
              <a:t>Node</a:t>
            </a:r>
            <a:endParaRPr lang="en-US" sz="2000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056659" y="3303291"/>
            <a:ext cx="3017520" cy="3017520"/>
            <a:chOff x="2009896" y="1327258"/>
            <a:chExt cx="5120640" cy="5120640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2009896" y="1327258"/>
              <a:ext cx="5120640" cy="5120640"/>
            </a:xfrm>
            <a:prstGeom prst="ellipse">
              <a:avLst/>
            </a:prstGeom>
            <a:solidFill>
              <a:schemeClr val="accent1">
                <a:hueOff val="0"/>
                <a:satOff val="0"/>
                <a:lumOff val="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algn="ctr"/>
              <a:r>
                <a:rPr lang="en-US" sz="1000" dirty="0">
                  <a:solidFill>
                    <a:schemeClr val="bg1"/>
                  </a:solidFill>
                </a:rPr>
                <a:t>Gateway</a:t>
              </a:r>
              <a:endParaRPr kumimoji="0" lang="en-US" sz="1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Verdana" charset="0"/>
                <a:ea typeface="ＭＳ Ｐゴシック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733622" y="1396999"/>
              <a:ext cx="1660564" cy="1436583"/>
            </a:xfrm>
            <a:custGeom>
              <a:avLst/>
              <a:gdLst>
                <a:gd name="connsiteX0" fmla="*/ 0 w 1660564"/>
                <a:gd name="connsiteY0" fmla="*/ 718292 h 1436583"/>
                <a:gd name="connsiteX1" fmla="*/ 410432 w 1660564"/>
                <a:gd name="connsiteY1" fmla="*/ 0 h 1436583"/>
                <a:gd name="connsiteX2" fmla="*/ 1250132 w 1660564"/>
                <a:gd name="connsiteY2" fmla="*/ 0 h 1436583"/>
                <a:gd name="connsiteX3" fmla="*/ 1660564 w 1660564"/>
                <a:gd name="connsiteY3" fmla="*/ 718292 h 1436583"/>
                <a:gd name="connsiteX4" fmla="*/ 1250132 w 1660564"/>
                <a:gd name="connsiteY4" fmla="*/ 1436583 h 1436583"/>
                <a:gd name="connsiteX5" fmla="*/ 410432 w 1660564"/>
                <a:gd name="connsiteY5" fmla="*/ 1436583 h 1436583"/>
                <a:gd name="connsiteX6" fmla="*/ 0 w 1660564"/>
                <a:gd name="connsiteY6" fmla="*/ 718292 h 143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0564" h="1436583">
                  <a:moveTo>
                    <a:pt x="0" y="718292"/>
                  </a:moveTo>
                  <a:lnTo>
                    <a:pt x="410432" y="0"/>
                  </a:lnTo>
                  <a:lnTo>
                    <a:pt x="1250132" y="0"/>
                  </a:lnTo>
                  <a:lnTo>
                    <a:pt x="1660564" y="718292"/>
                  </a:lnTo>
                  <a:lnTo>
                    <a:pt x="1250132" y="1436583"/>
                  </a:lnTo>
                  <a:lnTo>
                    <a:pt x="410432" y="1436583"/>
                  </a:lnTo>
                  <a:lnTo>
                    <a:pt x="0" y="7182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9161" tIns="252042" rIns="289161" bIns="25204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00" kern="1200" dirty="0" smtClean="0"/>
                <a:t>Data Services (Service Model)</a:t>
              </a:r>
              <a:endParaRPr lang="en-US" sz="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56553" y="2280594"/>
              <a:ext cx="1660564" cy="1436583"/>
            </a:xfrm>
            <a:custGeom>
              <a:avLst/>
              <a:gdLst>
                <a:gd name="connsiteX0" fmla="*/ 0 w 1660564"/>
                <a:gd name="connsiteY0" fmla="*/ 718292 h 1436583"/>
                <a:gd name="connsiteX1" fmla="*/ 410432 w 1660564"/>
                <a:gd name="connsiteY1" fmla="*/ 0 h 1436583"/>
                <a:gd name="connsiteX2" fmla="*/ 1250132 w 1660564"/>
                <a:gd name="connsiteY2" fmla="*/ 0 h 1436583"/>
                <a:gd name="connsiteX3" fmla="*/ 1660564 w 1660564"/>
                <a:gd name="connsiteY3" fmla="*/ 718292 h 1436583"/>
                <a:gd name="connsiteX4" fmla="*/ 1250132 w 1660564"/>
                <a:gd name="connsiteY4" fmla="*/ 1436583 h 1436583"/>
                <a:gd name="connsiteX5" fmla="*/ 410432 w 1660564"/>
                <a:gd name="connsiteY5" fmla="*/ 1436583 h 1436583"/>
                <a:gd name="connsiteX6" fmla="*/ 0 w 1660564"/>
                <a:gd name="connsiteY6" fmla="*/ 718292 h 143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0564" h="1436583">
                  <a:moveTo>
                    <a:pt x="0" y="718292"/>
                  </a:moveTo>
                  <a:lnTo>
                    <a:pt x="410432" y="0"/>
                  </a:lnTo>
                  <a:lnTo>
                    <a:pt x="1250132" y="0"/>
                  </a:lnTo>
                  <a:lnTo>
                    <a:pt x="1660564" y="718292"/>
                  </a:lnTo>
                  <a:lnTo>
                    <a:pt x="1250132" y="1436583"/>
                  </a:lnTo>
                  <a:lnTo>
                    <a:pt x="410432" y="1436583"/>
                  </a:lnTo>
                  <a:lnTo>
                    <a:pt x="0" y="7182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9161" tIns="252042" rIns="289161" bIns="25204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600" dirty="0"/>
                <a:t>Translation (Data Model)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733622" y="4902223"/>
              <a:ext cx="1660564" cy="1436583"/>
            </a:xfrm>
            <a:custGeom>
              <a:avLst/>
              <a:gdLst>
                <a:gd name="connsiteX0" fmla="*/ 0 w 1660564"/>
                <a:gd name="connsiteY0" fmla="*/ 718292 h 1436583"/>
                <a:gd name="connsiteX1" fmla="*/ 410432 w 1660564"/>
                <a:gd name="connsiteY1" fmla="*/ 0 h 1436583"/>
                <a:gd name="connsiteX2" fmla="*/ 1250132 w 1660564"/>
                <a:gd name="connsiteY2" fmla="*/ 0 h 1436583"/>
                <a:gd name="connsiteX3" fmla="*/ 1660564 w 1660564"/>
                <a:gd name="connsiteY3" fmla="*/ 718292 h 1436583"/>
                <a:gd name="connsiteX4" fmla="*/ 1250132 w 1660564"/>
                <a:gd name="connsiteY4" fmla="*/ 1436583 h 1436583"/>
                <a:gd name="connsiteX5" fmla="*/ 410432 w 1660564"/>
                <a:gd name="connsiteY5" fmla="*/ 1436583 h 1436583"/>
                <a:gd name="connsiteX6" fmla="*/ 0 w 1660564"/>
                <a:gd name="connsiteY6" fmla="*/ 718292 h 143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0564" h="1436583">
                  <a:moveTo>
                    <a:pt x="0" y="718292"/>
                  </a:moveTo>
                  <a:lnTo>
                    <a:pt x="410432" y="0"/>
                  </a:lnTo>
                  <a:lnTo>
                    <a:pt x="1250132" y="0"/>
                  </a:lnTo>
                  <a:lnTo>
                    <a:pt x="1660564" y="718292"/>
                  </a:lnTo>
                  <a:lnTo>
                    <a:pt x="1250132" y="1436583"/>
                  </a:lnTo>
                  <a:lnTo>
                    <a:pt x="410432" y="1436583"/>
                  </a:lnTo>
                  <a:lnTo>
                    <a:pt x="0" y="7182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9161" tIns="252042" rIns="289161" bIns="25204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600" dirty="0"/>
                <a:t>Business Rule Engine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3621" y="2278617"/>
              <a:ext cx="1660564" cy="1436583"/>
            </a:xfrm>
            <a:custGeom>
              <a:avLst/>
              <a:gdLst>
                <a:gd name="connsiteX0" fmla="*/ 0 w 1660564"/>
                <a:gd name="connsiteY0" fmla="*/ 718292 h 1436583"/>
                <a:gd name="connsiteX1" fmla="*/ 410432 w 1660564"/>
                <a:gd name="connsiteY1" fmla="*/ 0 h 1436583"/>
                <a:gd name="connsiteX2" fmla="*/ 1250132 w 1660564"/>
                <a:gd name="connsiteY2" fmla="*/ 0 h 1436583"/>
                <a:gd name="connsiteX3" fmla="*/ 1660564 w 1660564"/>
                <a:gd name="connsiteY3" fmla="*/ 718292 h 1436583"/>
                <a:gd name="connsiteX4" fmla="*/ 1250132 w 1660564"/>
                <a:gd name="connsiteY4" fmla="*/ 1436583 h 1436583"/>
                <a:gd name="connsiteX5" fmla="*/ 410432 w 1660564"/>
                <a:gd name="connsiteY5" fmla="*/ 1436583 h 1436583"/>
                <a:gd name="connsiteX6" fmla="*/ 0 w 1660564"/>
                <a:gd name="connsiteY6" fmla="*/ 718292 h 143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0564" h="1436583">
                  <a:moveTo>
                    <a:pt x="0" y="718292"/>
                  </a:moveTo>
                  <a:lnTo>
                    <a:pt x="410432" y="0"/>
                  </a:lnTo>
                  <a:lnTo>
                    <a:pt x="1250132" y="0"/>
                  </a:lnTo>
                  <a:lnTo>
                    <a:pt x="1660564" y="718292"/>
                  </a:lnTo>
                  <a:lnTo>
                    <a:pt x="1250132" y="1436583"/>
                  </a:lnTo>
                  <a:lnTo>
                    <a:pt x="410432" y="1436583"/>
                  </a:lnTo>
                  <a:lnTo>
                    <a:pt x="0" y="7182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9161" tIns="252042" rIns="289161" bIns="252042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600" dirty="0"/>
                <a:t>Monitoring / Traceability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3621" y="4018628"/>
              <a:ext cx="1660564" cy="1436583"/>
            </a:xfrm>
            <a:custGeom>
              <a:avLst/>
              <a:gdLst>
                <a:gd name="connsiteX0" fmla="*/ 0 w 1660564"/>
                <a:gd name="connsiteY0" fmla="*/ 718292 h 1436583"/>
                <a:gd name="connsiteX1" fmla="*/ 410432 w 1660564"/>
                <a:gd name="connsiteY1" fmla="*/ 0 h 1436583"/>
                <a:gd name="connsiteX2" fmla="*/ 1250132 w 1660564"/>
                <a:gd name="connsiteY2" fmla="*/ 0 h 1436583"/>
                <a:gd name="connsiteX3" fmla="*/ 1660564 w 1660564"/>
                <a:gd name="connsiteY3" fmla="*/ 718292 h 1436583"/>
                <a:gd name="connsiteX4" fmla="*/ 1250132 w 1660564"/>
                <a:gd name="connsiteY4" fmla="*/ 1436583 h 1436583"/>
                <a:gd name="connsiteX5" fmla="*/ 410432 w 1660564"/>
                <a:gd name="connsiteY5" fmla="*/ 1436583 h 1436583"/>
                <a:gd name="connsiteX6" fmla="*/ 0 w 1660564"/>
                <a:gd name="connsiteY6" fmla="*/ 718292 h 1436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60564" h="1436583">
                  <a:moveTo>
                    <a:pt x="0" y="718292"/>
                  </a:moveTo>
                  <a:lnTo>
                    <a:pt x="410432" y="0"/>
                  </a:lnTo>
                  <a:lnTo>
                    <a:pt x="1250132" y="0"/>
                  </a:lnTo>
                  <a:lnTo>
                    <a:pt x="1660564" y="718292"/>
                  </a:lnTo>
                  <a:lnTo>
                    <a:pt x="1250132" y="1436583"/>
                  </a:lnTo>
                  <a:lnTo>
                    <a:pt x="410432" y="1436583"/>
                  </a:lnTo>
                  <a:lnTo>
                    <a:pt x="0" y="718292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9161" tIns="252042" rIns="289161" bIns="252042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400" dirty="0"/>
                <a:t>Orchestration (ESB</a:t>
              </a:r>
              <a:r>
                <a:rPr lang="en-US" sz="400" dirty="0" smtClean="0"/>
                <a:t>)</a:t>
              </a:r>
              <a:endParaRPr lang="en-US" sz="4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256553" y="4017639"/>
              <a:ext cx="1660564" cy="1436583"/>
              <a:chOff x="5256553" y="4017639"/>
              <a:chExt cx="1660564" cy="1436583"/>
            </a:xfrm>
          </p:grpSpPr>
          <p:sp>
            <p:nvSpPr>
              <p:cNvPr id="14" name="Freeform 13"/>
              <p:cNvSpPr/>
              <p:nvPr/>
            </p:nvSpPr>
            <p:spPr>
              <a:xfrm>
                <a:off x="5256553" y="4017639"/>
                <a:ext cx="1660564" cy="1436583"/>
              </a:xfrm>
              <a:custGeom>
                <a:avLst/>
                <a:gdLst>
                  <a:gd name="connsiteX0" fmla="*/ 0 w 1660564"/>
                  <a:gd name="connsiteY0" fmla="*/ 718292 h 1436583"/>
                  <a:gd name="connsiteX1" fmla="*/ 410432 w 1660564"/>
                  <a:gd name="connsiteY1" fmla="*/ 0 h 1436583"/>
                  <a:gd name="connsiteX2" fmla="*/ 1250132 w 1660564"/>
                  <a:gd name="connsiteY2" fmla="*/ 0 h 1436583"/>
                  <a:gd name="connsiteX3" fmla="*/ 1660564 w 1660564"/>
                  <a:gd name="connsiteY3" fmla="*/ 718292 h 1436583"/>
                  <a:gd name="connsiteX4" fmla="*/ 1250132 w 1660564"/>
                  <a:gd name="connsiteY4" fmla="*/ 1436583 h 1436583"/>
                  <a:gd name="connsiteX5" fmla="*/ 410432 w 1660564"/>
                  <a:gd name="connsiteY5" fmla="*/ 1436583 h 1436583"/>
                  <a:gd name="connsiteX6" fmla="*/ 0 w 1660564"/>
                  <a:gd name="connsiteY6" fmla="*/ 718292 h 1436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0564" h="1436583">
                    <a:moveTo>
                      <a:pt x="0" y="718292"/>
                    </a:moveTo>
                    <a:lnTo>
                      <a:pt x="410432" y="0"/>
                    </a:lnTo>
                    <a:lnTo>
                      <a:pt x="1250132" y="0"/>
                    </a:lnTo>
                    <a:lnTo>
                      <a:pt x="1660564" y="718292"/>
                    </a:lnTo>
                    <a:lnTo>
                      <a:pt x="1250132" y="1436583"/>
                    </a:lnTo>
                    <a:lnTo>
                      <a:pt x="410432" y="1436583"/>
                    </a:lnTo>
                    <a:lnTo>
                      <a:pt x="0" y="718292"/>
                    </a:ln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89161" tIns="252042" rIns="289161" bIns="252042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600" kern="1200" dirty="0" smtClean="0"/>
                  <a:t>Business Rule Engine</a:t>
                </a:r>
                <a:endParaRPr lang="en-US" sz="600" kern="12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416479" y="4449922"/>
                <a:ext cx="1340714" cy="626745"/>
              </a:xfrm>
              <a:prstGeom prst="rect">
                <a:avLst/>
              </a:prstGeom>
              <a:solidFill>
                <a:schemeClr val="accent1">
                  <a:hueOff val="0"/>
                  <a:satOff val="0"/>
                  <a:lumOff val="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600" dirty="0" smtClean="0">
                    <a:solidFill>
                      <a:schemeClr val="bg1"/>
                    </a:solidFill>
                  </a:rPr>
                  <a:t>Authentication / </a:t>
                </a:r>
                <a:r>
                  <a:rPr lang="en-US" sz="600" dirty="0">
                    <a:solidFill>
                      <a:schemeClr val="bg1"/>
                    </a:solidFill>
                  </a:rPr>
                  <a:t>Access </a:t>
                </a:r>
                <a:r>
                  <a:rPr lang="en-US" sz="600" dirty="0" smtClean="0">
                    <a:solidFill>
                      <a:schemeClr val="bg1"/>
                    </a:solidFill>
                  </a:rPr>
                  <a:t>Control</a:t>
                </a:r>
                <a:endParaRPr lang="en-US" sz="600" dirty="0"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7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439" y="1124303"/>
            <a:ext cx="7870825" cy="430213"/>
          </a:xfrm>
        </p:spPr>
        <p:txBody>
          <a:bodyPr/>
          <a:lstStyle/>
          <a:p>
            <a:r>
              <a:rPr lang="it-IT" dirty="0"/>
              <a:t>CISE </a:t>
            </a:r>
            <a:r>
              <a:rPr lang="it-IT" dirty="0" err="1"/>
              <a:t>Principles</a:t>
            </a:r>
            <a:endParaRPr lang="it-IT" dirty="0"/>
          </a:p>
        </p:txBody>
      </p:sp>
      <p:sp>
        <p:nvSpPr>
          <p:cNvPr id="11" name="Figura a mano libera 10"/>
          <p:cNvSpPr/>
          <p:nvPr/>
        </p:nvSpPr>
        <p:spPr>
          <a:xfrm>
            <a:off x="719572" y="1625412"/>
            <a:ext cx="2407767" cy="1444660"/>
          </a:xfrm>
          <a:custGeom>
            <a:avLst/>
            <a:gdLst>
              <a:gd name="connsiteX0" fmla="*/ 0 w 2407767"/>
              <a:gd name="connsiteY0" fmla="*/ 0 h 1444660"/>
              <a:gd name="connsiteX1" fmla="*/ 2407767 w 2407767"/>
              <a:gd name="connsiteY1" fmla="*/ 0 h 1444660"/>
              <a:gd name="connsiteX2" fmla="*/ 2407767 w 2407767"/>
              <a:gd name="connsiteY2" fmla="*/ 1444660 h 1444660"/>
              <a:gd name="connsiteX3" fmla="*/ 0 w 2407767"/>
              <a:gd name="connsiteY3" fmla="*/ 1444660 h 1444660"/>
              <a:gd name="connsiteX4" fmla="*/ 0 w 2407767"/>
              <a:gd name="connsiteY4" fmla="*/ 0 h 14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767" h="1444660">
                <a:moveTo>
                  <a:pt x="0" y="0"/>
                </a:moveTo>
                <a:lnTo>
                  <a:pt x="2407767" y="0"/>
                </a:lnTo>
                <a:lnTo>
                  <a:pt x="2407767" y="1444660"/>
                </a:lnTo>
                <a:lnTo>
                  <a:pt x="0" y="1444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CISE must allow interlinking any public authority in the EU and in the EEA involved in maritime surveillance.</a:t>
            </a:r>
            <a:endParaRPr lang="it-IT" sz="1600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igura a mano libera 11"/>
          <p:cNvSpPr/>
          <p:nvPr/>
        </p:nvSpPr>
        <p:spPr>
          <a:xfrm>
            <a:off x="3368116" y="1625412"/>
            <a:ext cx="2407767" cy="1444660"/>
          </a:xfrm>
          <a:custGeom>
            <a:avLst/>
            <a:gdLst>
              <a:gd name="connsiteX0" fmla="*/ 0 w 2407767"/>
              <a:gd name="connsiteY0" fmla="*/ 0 h 1444660"/>
              <a:gd name="connsiteX1" fmla="*/ 2407767 w 2407767"/>
              <a:gd name="connsiteY1" fmla="*/ 0 h 1444660"/>
              <a:gd name="connsiteX2" fmla="*/ 2407767 w 2407767"/>
              <a:gd name="connsiteY2" fmla="*/ 1444660 h 1444660"/>
              <a:gd name="connsiteX3" fmla="*/ 0 w 2407767"/>
              <a:gd name="connsiteY3" fmla="*/ 1444660 h 1444660"/>
              <a:gd name="connsiteX4" fmla="*/ 0 w 2407767"/>
              <a:gd name="connsiteY4" fmla="*/ 0 h 14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767" h="1444660">
                <a:moveTo>
                  <a:pt x="0" y="0"/>
                </a:moveTo>
                <a:lnTo>
                  <a:pt x="2407767" y="0"/>
                </a:lnTo>
                <a:lnTo>
                  <a:pt x="2407767" y="1444660"/>
                </a:lnTo>
                <a:lnTo>
                  <a:pt x="0" y="1444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CISE must increase maritime awareness based on need-to-know and responsibility-to-share principles.</a:t>
            </a:r>
            <a:endParaRPr lang="en-GB" sz="1600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igura a mano libera 12"/>
          <p:cNvSpPr/>
          <p:nvPr/>
        </p:nvSpPr>
        <p:spPr>
          <a:xfrm>
            <a:off x="6016660" y="1625412"/>
            <a:ext cx="2407767" cy="1444660"/>
          </a:xfrm>
          <a:custGeom>
            <a:avLst/>
            <a:gdLst>
              <a:gd name="connsiteX0" fmla="*/ 0 w 2407767"/>
              <a:gd name="connsiteY0" fmla="*/ 0 h 1444660"/>
              <a:gd name="connsiteX1" fmla="*/ 2407767 w 2407767"/>
              <a:gd name="connsiteY1" fmla="*/ 0 h 1444660"/>
              <a:gd name="connsiteX2" fmla="*/ 2407767 w 2407767"/>
              <a:gd name="connsiteY2" fmla="*/ 1444660 h 1444660"/>
              <a:gd name="connsiteX3" fmla="*/ 0 w 2407767"/>
              <a:gd name="connsiteY3" fmla="*/ 1444660 h 1444660"/>
              <a:gd name="connsiteX4" fmla="*/ 0 w 2407767"/>
              <a:gd name="connsiteY4" fmla="*/ 0 h 14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767" h="1444660">
                <a:moveTo>
                  <a:pt x="0" y="0"/>
                </a:moveTo>
                <a:lnTo>
                  <a:pt x="2407767" y="0"/>
                </a:lnTo>
                <a:lnTo>
                  <a:pt x="2407767" y="1444660"/>
                </a:lnTo>
                <a:lnTo>
                  <a:pt x="0" y="1444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</a:pP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CISE must privilege a decentralised approach at EU-level.</a:t>
            </a:r>
            <a:endParaRPr lang="en-GB" sz="16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igura a mano libera 13"/>
          <p:cNvSpPr/>
          <p:nvPr/>
        </p:nvSpPr>
        <p:spPr>
          <a:xfrm>
            <a:off x="719572" y="3310849"/>
            <a:ext cx="2407767" cy="1444660"/>
          </a:xfrm>
          <a:custGeom>
            <a:avLst/>
            <a:gdLst>
              <a:gd name="connsiteX0" fmla="*/ 0 w 2407767"/>
              <a:gd name="connsiteY0" fmla="*/ 0 h 1444660"/>
              <a:gd name="connsiteX1" fmla="*/ 2407767 w 2407767"/>
              <a:gd name="connsiteY1" fmla="*/ 0 h 1444660"/>
              <a:gd name="connsiteX2" fmla="*/ 2407767 w 2407767"/>
              <a:gd name="connsiteY2" fmla="*/ 1444660 h 1444660"/>
              <a:gd name="connsiteX3" fmla="*/ 0 w 2407767"/>
              <a:gd name="connsiteY3" fmla="*/ 1444660 h 1444660"/>
              <a:gd name="connsiteX4" fmla="*/ 0 w 2407767"/>
              <a:gd name="connsiteY4" fmla="*/ 0 h 14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767" h="1444660">
                <a:moveTo>
                  <a:pt x="0" y="0"/>
                </a:moveTo>
                <a:lnTo>
                  <a:pt x="2407767" y="0"/>
                </a:lnTo>
                <a:lnTo>
                  <a:pt x="2407767" y="1444660"/>
                </a:lnTo>
                <a:lnTo>
                  <a:pt x="0" y="1444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CISE must allow interoperability among civilian and military information systems.</a:t>
            </a:r>
            <a:endParaRPr lang="en-GB" sz="1600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igura a mano libera 14"/>
          <p:cNvSpPr/>
          <p:nvPr/>
        </p:nvSpPr>
        <p:spPr>
          <a:xfrm>
            <a:off x="3368116" y="3310849"/>
            <a:ext cx="2407767" cy="1444660"/>
          </a:xfrm>
          <a:custGeom>
            <a:avLst/>
            <a:gdLst>
              <a:gd name="connsiteX0" fmla="*/ 0 w 2407767"/>
              <a:gd name="connsiteY0" fmla="*/ 0 h 1444660"/>
              <a:gd name="connsiteX1" fmla="*/ 2407767 w 2407767"/>
              <a:gd name="connsiteY1" fmla="*/ 0 h 1444660"/>
              <a:gd name="connsiteX2" fmla="*/ 2407767 w 2407767"/>
              <a:gd name="connsiteY2" fmla="*/ 1444660 h 1444660"/>
              <a:gd name="connsiteX3" fmla="*/ 0 w 2407767"/>
              <a:gd name="connsiteY3" fmla="*/ 1444660 h 1444660"/>
              <a:gd name="connsiteX4" fmla="*/ 0 w 2407767"/>
              <a:gd name="connsiteY4" fmla="*/ 0 h 14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767" h="1444660">
                <a:moveTo>
                  <a:pt x="0" y="0"/>
                </a:moveTo>
                <a:lnTo>
                  <a:pt x="2407767" y="0"/>
                </a:lnTo>
                <a:lnTo>
                  <a:pt x="2407767" y="1444660"/>
                </a:lnTo>
                <a:lnTo>
                  <a:pt x="0" y="1444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CISE must allow interoperability among information systems at the European, national, </a:t>
            </a:r>
            <a:r>
              <a:rPr lang="en-GB" sz="1600" kern="1200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sectoral</a:t>
            </a:r>
            <a:r>
              <a:rPr lang="en-GB" sz="16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and regional level.</a:t>
            </a:r>
            <a:endParaRPr lang="en-GB" sz="1600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igura a mano libera 15"/>
          <p:cNvSpPr/>
          <p:nvPr/>
        </p:nvSpPr>
        <p:spPr>
          <a:xfrm>
            <a:off x="6016660" y="3310849"/>
            <a:ext cx="2407767" cy="1444660"/>
          </a:xfrm>
          <a:custGeom>
            <a:avLst/>
            <a:gdLst>
              <a:gd name="connsiteX0" fmla="*/ 0 w 2407767"/>
              <a:gd name="connsiteY0" fmla="*/ 0 h 1444660"/>
              <a:gd name="connsiteX1" fmla="*/ 2407767 w 2407767"/>
              <a:gd name="connsiteY1" fmla="*/ 0 h 1444660"/>
              <a:gd name="connsiteX2" fmla="*/ 2407767 w 2407767"/>
              <a:gd name="connsiteY2" fmla="*/ 1444660 h 1444660"/>
              <a:gd name="connsiteX3" fmla="*/ 0 w 2407767"/>
              <a:gd name="connsiteY3" fmla="*/ 1444660 h 1444660"/>
              <a:gd name="connsiteX4" fmla="*/ 0 w 2407767"/>
              <a:gd name="connsiteY4" fmla="*/ 0 h 14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767" h="1444660">
                <a:moveTo>
                  <a:pt x="0" y="0"/>
                </a:moveTo>
                <a:lnTo>
                  <a:pt x="2407767" y="0"/>
                </a:lnTo>
                <a:lnTo>
                  <a:pt x="2407767" y="1444660"/>
                </a:lnTo>
                <a:lnTo>
                  <a:pt x="0" y="1444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CISE must privilege reuse of existing tools, technologies and systems.</a:t>
            </a:r>
            <a:endParaRPr lang="en-GB" sz="1600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igura a mano libera 16"/>
          <p:cNvSpPr/>
          <p:nvPr/>
        </p:nvSpPr>
        <p:spPr>
          <a:xfrm>
            <a:off x="719572" y="4996287"/>
            <a:ext cx="2407767" cy="1444660"/>
          </a:xfrm>
          <a:custGeom>
            <a:avLst/>
            <a:gdLst>
              <a:gd name="connsiteX0" fmla="*/ 0 w 2407767"/>
              <a:gd name="connsiteY0" fmla="*/ 0 h 1444660"/>
              <a:gd name="connsiteX1" fmla="*/ 2407767 w 2407767"/>
              <a:gd name="connsiteY1" fmla="*/ 0 h 1444660"/>
              <a:gd name="connsiteX2" fmla="*/ 2407767 w 2407767"/>
              <a:gd name="connsiteY2" fmla="*/ 1444660 h 1444660"/>
              <a:gd name="connsiteX3" fmla="*/ 0 w 2407767"/>
              <a:gd name="connsiteY3" fmla="*/ 1444660 h 1444660"/>
              <a:gd name="connsiteX4" fmla="*/ 0 w 2407767"/>
              <a:gd name="connsiteY4" fmla="*/ 0 h 14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767" h="1444660">
                <a:moveTo>
                  <a:pt x="0" y="0"/>
                </a:moveTo>
                <a:lnTo>
                  <a:pt x="2407767" y="0"/>
                </a:lnTo>
                <a:lnTo>
                  <a:pt x="2407767" y="1444660"/>
                </a:lnTo>
                <a:lnTo>
                  <a:pt x="0" y="1444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CISE must allow seamless and secure exchanges of any type of information relevant for maritime surveillance.</a:t>
            </a:r>
            <a:endParaRPr lang="it-IT" sz="1600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igura a mano libera 17"/>
          <p:cNvSpPr/>
          <p:nvPr/>
        </p:nvSpPr>
        <p:spPr>
          <a:xfrm>
            <a:off x="3368116" y="4996287"/>
            <a:ext cx="2407767" cy="1444660"/>
          </a:xfrm>
          <a:custGeom>
            <a:avLst/>
            <a:gdLst>
              <a:gd name="connsiteX0" fmla="*/ 0 w 2407767"/>
              <a:gd name="connsiteY0" fmla="*/ 0 h 1444660"/>
              <a:gd name="connsiteX1" fmla="*/ 2407767 w 2407767"/>
              <a:gd name="connsiteY1" fmla="*/ 0 h 1444660"/>
              <a:gd name="connsiteX2" fmla="*/ 2407767 w 2407767"/>
              <a:gd name="connsiteY2" fmla="*/ 1444660 h 1444660"/>
              <a:gd name="connsiteX3" fmla="*/ 0 w 2407767"/>
              <a:gd name="connsiteY3" fmla="*/ 1444660 h 1444660"/>
              <a:gd name="connsiteX4" fmla="*/ 0 w 2407767"/>
              <a:gd name="connsiteY4" fmla="*/ 0 h 14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767" h="1444660">
                <a:moveTo>
                  <a:pt x="0" y="0"/>
                </a:moveTo>
                <a:lnTo>
                  <a:pt x="2407767" y="0"/>
                </a:lnTo>
                <a:lnTo>
                  <a:pt x="2407767" y="1444660"/>
                </a:lnTo>
                <a:lnTo>
                  <a:pt x="0" y="1444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CISE must be system neutral.</a:t>
            </a:r>
            <a:endParaRPr lang="it-IT" sz="1600" kern="1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Figura a mano libera 18"/>
          <p:cNvSpPr/>
          <p:nvPr/>
        </p:nvSpPr>
        <p:spPr>
          <a:xfrm>
            <a:off x="6016660" y="4996287"/>
            <a:ext cx="2407767" cy="1444660"/>
          </a:xfrm>
          <a:custGeom>
            <a:avLst/>
            <a:gdLst>
              <a:gd name="connsiteX0" fmla="*/ 0 w 2407767"/>
              <a:gd name="connsiteY0" fmla="*/ 0 h 1444660"/>
              <a:gd name="connsiteX1" fmla="*/ 2407767 w 2407767"/>
              <a:gd name="connsiteY1" fmla="*/ 0 h 1444660"/>
              <a:gd name="connsiteX2" fmla="*/ 2407767 w 2407767"/>
              <a:gd name="connsiteY2" fmla="*/ 1444660 h 1444660"/>
              <a:gd name="connsiteX3" fmla="*/ 0 w 2407767"/>
              <a:gd name="connsiteY3" fmla="*/ 1444660 h 1444660"/>
              <a:gd name="connsiteX4" fmla="*/ 0 w 2407767"/>
              <a:gd name="connsiteY4" fmla="*/ 0 h 144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7767" h="1444660">
                <a:moveTo>
                  <a:pt x="0" y="0"/>
                </a:moveTo>
                <a:lnTo>
                  <a:pt x="2407767" y="0"/>
                </a:lnTo>
                <a:lnTo>
                  <a:pt x="2407767" y="1444660"/>
                </a:lnTo>
                <a:lnTo>
                  <a:pt x="0" y="14446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0960" tIns="60960" rIns="60960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CISE must make it possible for information providers to change their service offering.</a:t>
            </a:r>
            <a:endParaRPr lang="it-IT" sz="1600" kern="120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9FD036-35EB-492E-AF06-F15EFCFBC0E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C8846C6D-04C5-42EC-A024-B5399CF2D15E}" type="datetime3">
              <a:rPr lang="en-US" smtClean="0"/>
              <a:pPr>
                <a:defRPr/>
              </a:pPr>
              <a:t>22 September 2015</a:t>
            </a:fld>
            <a:endParaRPr lang="en-US"/>
          </a:p>
        </p:txBody>
      </p:sp>
      <p:graphicFrame>
        <p:nvGraphicFramePr>
          <p:cNvPr id="6" name="Content Placeholder 6"/>
          <p:cNvGraphicFramePr>
            <a:graphicFrameLocks/>
          </p:cNvGraphicFramePr>
          <p:nvPr>
            <p:extLst/>
          </p:nvPr>
        </p:nvGraphicFramePr>
        <p:xfrm>
          <a:off x="581184" y="2175374"/>
          <a:ext cx="7959723" cy="3035463"/>
        </p:xfrm>
        <a:graphic>
          <a:graphicData uri="http://schemas.openxmlformats.org/drawingml/2006/table">
            <a:tbl>
              <a:tblPr/>
              <a:tblGrid>
                <a:gridCol w="754558"/>
                <a:gridCol w="3566237"/>
                <a:gridCol w="606488"/>
                <a:gridCol w="606488"/>
                <a:gridCol w="606488"/>
                <a:gridCol w="606488"/>
                <a:gridCol w="606488"/>
                <a:gridCol w="606488"/>
              </a:tblGrid>
              <a:tr h="215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Use case description</a:t>
                      </a: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BC+LE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Custom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Defenc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Env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Fish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</a:t>
                      </a:r>
                      <a:endParaRPr lang="en-US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75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13c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Inquiry on a specific suspicious vessel (crew and ownership related)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25b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Antipollution tasks: investigation (law enforcement)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2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Monitoring of all events happening at sea for intervention readiness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for any information confirming the identification, position and activity of a vessel of interest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2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Request for all available assets in a zone to plan an operation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80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Knowledge of risk assessment from neighboring countries authorities in a given sea area to plan basic tactical surveillance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53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Suspect Fishing vessel is coopering with other type of vessels (m/v, Container vessel etc.)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b">
                        <a:buFontTx/>
                        <a:buNone/>
                      </a:pPr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24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Detection and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behaviour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monitoring of IUU listed vessels </a:t>
                      </a:r>
                    </a:p>
                  </a:txBody>
                  <a:tcPr marL="9524" marR="9524" marT="952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442" marR="2442" marT="244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30777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2000" kern="1200" dirty="0" err="1" smtClean="0">
                <a:latin typeface="Verdana" pitchFamily="34" charset="0"/>
                <a:ea typeface="ＭＳ Ｐゴシック" pitchFamily="34" charset="-128"/>
                <a:cs typeface="Arial" charset="0"/>
              </a:rPr>
              <a:t>CoopP</a:t>
            </a:r>
            <a:r>
              <a:rPr lang="en-US" sz="2000" kern="1200" dirty="0" smtClean="0">
                <a:latin typeface="Verdana" pitchFamily="34" charset="0"/>
                <a:ea typeface="ＭＳ Ｐゴシック" pitchFamily="34" charset="-128"/>
                <a:cs typeface="Arial" charset="0"/>
              </a:rPr>
              <a:t> Use Cases</a:t>
            </a:r>
            <a:endParaRPr lang="en-US" sz="2000" kern="1200" dirty="0">
              <a:latin typeface="Verdana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1186" y="2991172"/>
            <a:ext cx="7981627" cy="1876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These use cases are quite representative and well documented, thanks to the work of TAG and of the </a:t>
            </a:r>
            <a:r>
              <a:rPr lang="en-US" sz="2000" dirty="0" err="1" smtClean="0">
                <a:solidFill>
                  <a:schemeClr val="accent2"/>
                </a:solidFill>
              </a:rPr>
              <a:t>CoopP</a:t>
            </a:r>
            <a:r>
              <a:rPr lang="en-US" sz="2000" dirty="0" smtClean="0">
                <a:solidFill>
                  <a:schemeClr val="accent2"/>
                </a:solidFill>
              </a:rPr>
              <a:t>, but they are far from being exhaustive: EUCISE 2020 should go forward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1548270"/>
            <a:ext cx="7869600" cy="4279761"/>
          </a:xfrm>
        </p:spPr>
        <p:txBody>
          <a:bodyPr/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EUCISE </a:t>
            </a:r>
            <a:r>
              <a:rPr lang="en-US" dirty="0" smtClean="0"/>
              <a:t>2020 should achieve technical </a:t>
            </a:r>
            <a:r>
              <a:rPr lang="en-US" dirty="0"/>
              <a:t>and operational consistency as well as complementarity with existing maritime information-exchange </a:t>
            </a:r>
            <a:r>
              <a:rPr lang="en-US" dirty="0" smtClean="0"/>
              <a:t>systems. 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Reuse of existing solutions should be privileged (e.g. </a:t>
            </a:r>
            <a:r>
              <a:rPr lang="en-US" dirty="0" err="1" smtClean="0"/>
              <a:t>eSens</a:t>
            </a:r>
            <a:r>
              <a:rPr lang="en-US" dirty="0" smtClean="0"/>
              <a:t>).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The information </a:t>
            </a:r>
            <a:r>
              <a:rPr lang="en-US" dirty="0"/>
              <a:t>exchange systems enshrined in EU </a:t>
            </a:r>
            <a:r>
              <a:rPr lang="en-US" dirty="0" smtClean="0"/>
              <a:t>law (</a:t>
            </a:r>
            <a:r>
              <a:rPr lang="en-US" dirty="0"/>
              <a:t>SSN, EUROSUR, NSW, etc.)</a:t>
            </a:r>
            <a:r>
              <a:rPr lang="en-US" dirty="0" smtClean="0"/>
              <a:t>, as well as other </a:t>
            </a:r>
            <a:r>
              <a:rPr lang="en-US" dirty="0"/>
              <a:t>non-compulsory information-exchange systems already implemented at EU and regional </a:t>
            </a:r>
            <a:r>
              <a:rPr lang="en-US" dirty="0" smtClean="0"/>
              <a:t>level should </a:t>
            </a:r>
            <a:r>
              <a:rPr lang="en-US" dirty="0"/>
              <a:t>be </a:t>
            </a:r>
            <a:r>
              <a:rPr lang="en-US" dirty="0" smtClean="0"/>
              <a:t>taken </a:t>
            </a:r>
            <a:r>
              <a:rPr lang="en-US" dirty="0"/>
              <a:t>into </a:t>
            </a:r>
            <a:r>
              <a:rPr lang="en-US" dirty="0" smtClean="0"/>
              <a:t>account.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en-US" dirty="0" smtClean="0"/>
              <a:t>Relevant </a:t>
            </a:r>
            <a:r>
              <a:rPr lang="en-US" dirty="0"/>
              <a:t>agencies (among others EFCA, EMSA, FRONTEX and EDA) as well as competent Commission services should be involved whenever possible and needed.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FA1F35-3FBE-4247-97B5-95EA99E1AA8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3D6ABE3-69C4-4C7D-814C-D8BD586A308B}" type="datetime3">
              <a:rPr lang="en-US" smtClean="0"/>
              <a:pPr>
                <a:defRPr/>
              </a:pPr>
              <a:t>22 September 2015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3830" y="152400"/>
            <a:ext cx="62572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4494"/>
                </a:solidFill>
              </a:rPr>
              <a:t>Desired Features</a:t>
            </a:r>
            <a:br>
              <a:rPr lang="en-US" sz="2000" dirty="0" smtClean="0">
                <a:solidFill>
                  <a:srgbClr val="004494"/>
                </a:solidFill>
              </a:rPr>
            </a:br>
            <a:r>
              <a:rPr lang="en-US" sz="2000" dirty="0" smtClean="0">
                <a:solidFill>
                  <a:srgbClr val="004494"/>
                </a:solidFill>
              </a:rPr>
              <a:t>of EUCISE </a:t>
            </a:r>
            <a:r>
              <a:rPr lang="en-US" sz="2000" dirty="0">
                <a:solidFill>
                  <a:srgbClr val="004494"/>
                </a:solidFill>
              </a:rPr>
              <a:t>2020 solution</a:t>
            </a:r>
          </a:p>
        </p:txBody>
      </p:sp>
    </p:spTree>
    <p:extLst>
      <p:ext uri="{BB962C8B-B14F-4D97-AF65-F5344CB8AC3E}">
        <p14:creationId xmlns:p14="http://schemas.microsoft.com/office/powerpoint/2010/main" val="45509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59258" y="4919518"/>
            <a:ext cx="593430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0" hangingPunct="0">
              <a:lnSpc>
                <a:spcPts val="2800"/>
              </a:lnSpc>
              <a:buClr>
                <a:srgbClr val="37ACDE"/>
              </a:buClr>
              <a:buFont typeface="Verdana" pitchFamily="34" charset="0"/>
              <a:buNone/>
            </a:pPr>
            <a:r>
              <a:rPr lang="en-GB" sz="2000" b="0" i="1" kern="0" dirty="0">
                <a:solidFill>
                  <a:srgbClr val="004494"/>
                </a:solidFill>
                <a:ea typeface="+mn-ea"/>
                <a:cs typeface="ＭＳ Ｐゴシック" charset="0"/>
              </a:rPr>
              <a:t>Human intervention should be kept to a minimum, </a:t>
            </a:r>
            <a:r>
              <a:rPr lang="en-GB" sz="2000" b="0" i="1" kern="0" dirty="0" smtClean="0">
                <a:solidFill>
                  <a:srgbClr val="004494"/>
                </a:solidFill>
                <a:ea typeface="+mn-ea"/>
                <a:cs typeface="ＭＳ Ｐゴシック" charset="0"/>
              </a:rPr>
              <a:t>ensuring the control of </a:t>
            </a:r>
            <a:r>
              <a:rPr lang="en-GB" sz="2000" b="0" i="1" kern="0" dirty="0">
                <a:solidFill>
                  <a:srgbClr val="004494"/>
                </a:solidFill>
                <a:ea typeface="+mn-ea"/>
                <a:cs typeface="ＭＳ Ｐゴシック" charset="0"/>
              </a:rPr>
              <a:t>the information exchange rules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59259" y="2219782"/>
            <a:ext cx="8077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+mn-ea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+mn-ea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/>
            <a:r>
              <a:rPr lang="en-GB" sz="2000" b="0" i="1" kern="0" dirty="0" smtClean="0">
                <a:latin typeface="Verdana" pitchFamily="34" charset="0"/>
              </a:rPr>
              <a:t>To have more data is important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11433" y="3611165"/>
            <a:ext cx="6861116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+mn-ea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+mn-ea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ts val="2800"/>
              </a:lnSpc>
            </a:pPr>
            <a:r>
              <a:rPr lang="en-GB" sz="2000" b="0" i="1" kern="0" dirty="0" smtClean="0">
                <a:latin typeface="Verdana" pitchFamily="34" charset="0"/>
              </a:rPr>
              <a:t>Computers could automatically exchange most of the data needed by the users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62025" y="2762893"/>
            <a:ext cx="80772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+mn-ea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+mn-ea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/>
            <a:r>
              <a:rPr lang="en-GB" sz="2000" b="0" i="1" kern="0" dirty="0" smtClean="0">
                <a:latin typeface="Verdana" pitchFamily="34" charset="0"/>
              </a:rPr>
              <a:t>To have them at the very moment they are needed is crucia</a:t>
            </a:r>
            <a:r>
              <a:rPr lang="en-GB" sz="2000" b="0" i="1" kern="0" dirty="0">
                <a:latin typeface="Verdana" pitchFamily="34" charset="0"/>
              </a:rPr>
              <a:t>l</a:t>
            </a:r>
            <a:endParaRPr lang="en-GB" sz="2000" b="0" i="1" kern="0" dirty="0" smtClean="0">
              <a:latin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9637" y="1246918"/>
            <a:ext cx="624780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89000">
              <a:lnSpc>
                <a:spcPct val="90000"/>
              </a:lnSpc>
            </a:pPr>
            <a:r>
              <a:rPr lang="en-GB" sz="2800" dirty="0" smtClean="0">
                <a:solidFill>
                  <a:srgbClr val="004494"/>
                </a:solidFill>
              </a:rPr>
              <a:t>Motivation</a:t>
            </a:r>
            <a:endParaRPr lang="en-GB" sz="2800" dirty="0">
              <a:solidFill>
                <a:srgbClr val="00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3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5"/>
          <p:cNvSpPr txBox="1">
            <a:spLocks noChangeArrowheads="1"/>
          </p:cNvSpPr>
          <p:nvPr/>
        </p:nvSpPr>
        <p:spPr bwMode="auto">
          <a:xfrm>
            <a:off x="337474" y="1256935"/>
            <a:ext cx="846905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en-US" sz="2400" dirty="0" smtClean="0">
                <a:solidFill>
                  <a:srgbClr val="004494"/>
                </a:solidFill>
              </a:rPr>
              <a:t>To exchange information,</a:t>
            </a:r>
          </a:p>
          <a:p>
            <a:pPr algn="ctr" eaLnBrk="1" hangingPunct="1">
              <a:spcAft>
                <a:spcPts val="1200"/>
              </a:spcAft>
            </a:pPr>
            <a:r>
              <a:rPr lang="en-US" sz="2400" dirty="0" smtClean="0">
                <a:solidFill>
                  <a:srgbClr val="004494"/>
                </a:solidFill>
              </a:rPr>
              <a:t>Interoperability is the key word</a:t>
            </a:r>
            <a:endParaRPr lang="en-US" sz="2400" dirty="0">
              <a:solidFill>
                <a:srgbClr val="004494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064025" y="3089669"/>
            <a:ext cx="7015950" cy="720000"/>
            <a:chOff x="45992" y="0"/>
            <a:chExt cx="7015950" cy="886092"/>
          </a:xfrm>
        </p:grpSpPr>
        <p:sp>
          <p:nvSpPr>
            <p:cNvPr id="28" name="Rounded Rectangle 27"/>
            <p:cNvSpPr/>
            <p:nvPr/>
          </p:nvSpPr>
          <p:spPr>
            <a:xfrm>
              <a:off x="45992" y="0"/>
              <a:ext cx="7015950" cy="8860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89247" y="43255"/>
              <a:ext cx="6929440" cy="799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dirty="0">
                  <a:solidFill>
                    <a:srgbClr val="004494"/>
                  </a:solidFill>
                  <a:latin typeface="Verdana" pitchFamily="34" charset="0"/>
                  <a:ea typeface="ＭＳ Ｐゴシック" pitchFamily="34" charset="-128"/>
                  <a:cs typeface="Arial" pitchFamily="34" charset="0"/>
                </a:rPr>
                <a:t>Legal interoperability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64025" y="3819871"/>
            <a:ext cx="7015950" cy="720000"/>
            <a:chOff x="45992" y="932239"/>
            <a:chExt cx="7015950" cy="886092"/>
          </a:xfrm>
        </p:grpSpPr>
        <p:sp>
          <p:nvSpPr>
            <p:cNvPr id="26" name="Rounded Rectangle 25"/>
            <p:cNvSpPr/>
            <p:nvPr/>
          </p:nvSpPr>
          <p:spPr>
            <a:xfrm>
              <a:off x="45992" y="932239"/>
              <a:ext cx="7015950" cy="8860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4086"/>
                <a:satOff val="4306"/>
                <a:lumOff val="4680"/>
                <a:alphaOff val="0"/>
              </a:schemeClr>
            </a:fillRef>
            <a:effectRef idx="0">
              <a:schemeClr val="accent1">
                <a:shade val="80000"/>
                <a:hueOff val="4086"/>
                <a:satOff val="4306"/>
                <a:lumOff val="4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ounded Rectangle 6"/>
            <p:cNvSpPr/>
            <p:nvPr/>
          </p:nvSpPr>
          <p:spPr>
            <a:xfrm>
              <a:off x="89247" y="975494"/>
              <a:ext cx="6929440" cy="799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400" dirty="0">
                  <a:solidFill>
                    <a:srgbClr val="004494"/>
                  </a:solidFill>
                  <a:latin typeface="Verdana" pitchFamily="34" charset="0"/>
                  <a:ea typeface="ＭＳ Ｐゴシック" pitchFamily="34" charset="-128"/>
                  <a:cs typeface="Arial" pitchFamily="34" charset="0"/>
                </a:rPr>
                <a:t>Organisational Interoperability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64025" y="4550073"/>
            <a:ext cx="7015950" cy="720000"/>
            <a:chOff x="45992" y="1862636"/>
            <a:chExt cx="7015950" cy="886092"/>
          </a:xfrm>
        </p:grpSpPr>
        <p:sp>
          <p:nvSpPr>
            <p:cNvPr id="24" name="Rounded Rectangle 23"/>
            <p:cNvSpPr/>
            <p:nvPr/>
          </p:nvSpPr>
          <p:spPr>
            <a:xfrm>
              <a:off x="45992" y="1862636"/>
              <a:ext cx="7015950" cy="8860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8173"/>
                <a:satOff val="8613"/>
                <a:lumOff val="9359"/>
                <a:alphaOff val="0"/>
              </a:schemeClr>
            </a:fillRef>
            <a:effectRef idx="0">
              <a:schemeClr val="accent1">
                <a:shade val="80000"/>
                <a:hueOff val="8173"/>
                <a:satOff val="8613"/>
                <a:lumOff val="93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ounded Rectangle 8"/>
            <p:cNvSpPr/>
            <p:nvPr/>
          </p:nvSpPr>
          <p:spPr>
            <a:xfrm>
              <a:off x="89247" y="1905891"/>
              <a:ext cx="6929440" cy="799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400" dirty="0">
                  <a:solidFill>
                    <a:srgbClr val="004494"/>
                  </a:solidFill>
                  <a:latin typeface="Verdana" pitchFamily="34" charset="0"/>
                  <a:ea typeface="ＭＳ Ｐゴシック" pitchFamily="34" charset="-128"/>
                  <a:cs typeface="Arial" pitchFamily="34" charset="0"/>
                </a:rPr>
                <a:t>Semantic Interoperability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64025" y="5280274"/>
            <a:ext cx="7015950" cy="720000"/>
            <a:chOff x="45992" y="2793033"/>
            <a:chExt cx="7015950" cy="886092"/>
          </a:xfrm>
        </p:grpSpPr>
        <p:sp>
          <p:nvSpPr>
            <p:cNvPr id="22" name="Rounded Rectangle 21"/>
            <p:cNvSpPr/>
            <p:nvPr/>
          </p:nvSpPr>
          <p:spPr>
            <a:xfrm>
              <a:off x="45992" y="2793033"/>
              <a:ext cx="7015950" cy="886092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2259"/>
                <a:satOff val="12919"/>
                <a:lumOff val="14039"/>
                <a:alphaOff val="0"/>
              </a:schemeClr>
            </a:fillRef>
            <a:effectRef idx="0">
              <a:schemeClr val="accent1">
                <a:shade val="80000"/>
                <a:hueOff val="12259"/>
                <a:satOff val="12919"/>
                <a:lumOff val="140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ounded Rectangle 10"/>
            <p:cNvSpPr/>
            <p:nvPr/>
          </p:nvSpPr>
          <p:spPr>
            <a:xfrm>
              <a:off x="89247" y="2836288"/>
              <a:ext cx="6929440" cy="799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2400" dirty="0">
                  <a:solidFill>
                    <a:srgbClr val="004494"/>
                  </a:solidFill>
                  <a:latin typeface="Verdana" pitchFamily="34" charset="0"/>
                  <a:ea typeface="ＭＳ Ｐゴシック" pitchFamily="34" charset="-128"/>
                  <a:cs typeface="Arial" pitchFamily="34" charset="0"/>
                </a:rPr>
                <a:t>Technical Interoperability</a:t>
              </a:r>
            </a:p>
          </p:txBody>
        </p:sp>
      </p:grpSp>
      <p:sp>
        <p:nvSpPr>
          <p:cNvPr id="30" name="TextBox 5"/>
          <p:cNvSpPr txBox="1">
            <a:spLocks noChangeArrowheads="1"/>
          </p:cNvSpPr>
          <p:nvPr/>
        </p:nvSpPr>
        <p:spPr bwMode="auto">
          <a:xfrm>
            <a:off x="311953" y="2420564"/>
            <a:ext cx="8474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b="0" dirty="0" smtClean="0">
                <a:solidFill>
                  <a:srgbClr val="004494"/>
                </a:solidFill>
              </a:rPr>
              <a:t>The European Interoperability framework identifies four levels of interoperability:</a:t>
            </a:r>
            <a:endParaRPr lang="en-US" sz="1800" b="0" dirty="0">
              <a:solidFill>
                <a:srgbClr val="004494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50838" y="4585220"/>
            <a:ext cx="7842325" cy="1415054"/>
          </a:xfrm>
          <a:prstGeom prst="ellipse">
            <a:avLst/>
          </a:prstGeom>
          <a:noFill/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7600" b="1" i="0" u="none" strike="noStrike" cap="none" normalizeH="0" baseline="0">
              <a:ln>
                <a:noFill/>
              </a:ln>
              <a:solidFill>
                <a:srgbClr val="FFD624"/>
              </a:solidFill>
              <a:effectLst/>
              <a:latin typeface="Verdan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314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388" y="3147803"/>
            <a:ext cx="26257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BCC5FFBA-3A23-4DBA-8211-375A8A1DF30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163513" y="1754271"/>
            <a:ext cx="461063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4494"/>
                </a:solidFill>
              </a:rPr>
              <a:t>Computers, like human beings, do not understand each other if they speak different languages</a:t>
            </a:r>
            <a:r>
              <a:rPr lang="en-US" sz="1800" dirty="0" smtClean="0">
                <a:solidFill>
                  <a:srgbClr val="004494"/>
                </a:solidFill>
              </a:rPr>
              <a:t>.</a:t>
            </a:r>
            <a:endParaRPr lang="en-US" sz="1800" dirty="0">
              <a:solidFill>
                <a:srgbClr val="004494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63513" y="2710703"/>
            <a:ext cx="3676375" cy="4029075"/>
            <a:chOff x="163513" y="2291150"/>
            <a:chExt cx="3676375" cy="4029075"/>
          </a:xfrm>
        </p:grpSpPr>
        <p:pic>
          <p:nvPicPr>
            <p:cNvPr id="717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213" y="3392875"/>
              <a:ext cx="2625725" cy="292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ular Callout 6"/>
            <p:cNvSpPr/>
            <p:nvPr/>
          </p:nvSpPr>
          <p:spPr bwMode="auto">
            <a:xfrm>
              <a:off x="163513" y="2752975"/>
              <a:ext cx="817562" cy="433388"/>
            </a:xfrm>
            <a:prstGeom prst="wedgeRectCallout">
              <a:avLst>
                <a:gd name="adj1" fmla="val 33285"/>
                <a:gd name="adj2" fmla="val 158055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3175">
                <a:defRPr/>
              </a:pPr>
              <a:endParaRPr lang="en-US">
                <a:latin typeface="Verdana" charset="0"/>
                <a:ea typeface="ＭＳ Ｐゴシック" charset="0"/>
              </a:endParaRPr>
            </a:p>
          </p:txBody>
        </p:sp>
        <p:sp>
          <p:nvSpPr>
            <p:cNvPr id="8" name="Rectangular Callout 7"/>
            <p:cNvSpPr/>
            <p:nvPr/>
          </p:nvSpPr>
          <p:spPr bwMode="auto">
            <a:xfrm>
              <a:off x="1742800" y="2291150"/>
              <a:ext cx="1452563" cy="703263"/>
            </a:xfrm>
            <a:prstGeom prst="wedgeRectCallout">
              <a:avLst>
                <a:gd name="adj1" fmla="val -42055"/>
                <a:gd name="adj2" fmla="val 145544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3175">
                <a:defRPr/>
              </a:pPr>
              <a:r>
                <a:rPr lang="de-DE" sz="1100" dirty="0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Entschuldigung, was hast du gerade gesagt?</a:t>
              </a:r>
              <a:endParaRPr lang="en-US" sz="1100" dirty="0">
                <a:solidFill>
                  <a:srgbClr val="002060"/>
                </a:solidFill>
                <a:latin typeface="Verdana" charset="0"/>
                <a:ea typeface="ＭＳ Ｐゴシック" charset="0"/>
              </a:endParaRPr>
            </a:p>
          </p:txBody>
        </p:sp>
        <p:sp>
          <p:nvSpPr>
            <p:cNvPr id="11" name="Rectangular Callout 10"/>
            <p:cNvSpPr/>
            <p:nvPr/>
          </p:nvSpPr>
          <p:spPr bwMode="auto">
            <a:xfrm>
              <a:off x="2801663" y="3070613"/>
              <a:ext cx="1038225" cy="703262"/>
            </a:xfrm>
            <a:prstGeom prst="wedgeRectCallout">
              <a:avLst>
                <a:gd name="adj1" fmla="val -66578"/>
                <a:gd name="adj2" fmla="val 70208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3175">
                <a:defRPr/>
              </a:pPr>
              <a:r>
                <a:rPr lang="fr-FR" sz="1100" dirty="0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Pardon? Qu'est-ce que tu as dit?</a:t>
              </a:r>
              <a:endParaRPr lang="en-US" sz="1100" dirty="0">
                <a:solidFill>
                  <a:srgbClr val="002060"/>
                </a:solidFill>
                <a:latin typeface="Verdana" charset="0"/>
                <a:ea typeface="ＭＳ Ｐゴシック" charset="0"/>
              </a:endParaRPr>
            </a:p>
          </p:txBody>
        </p:sp>
        <p:sp>
          <p:nvSpPr>
            <p:cNvPr id="12" name="Rectangular Callout 11"/>
            <p:cNvSpPr/>
            <p:nvPr/>
          </p:nvSpPr>
          <p:spPr bwMode="auto">
            <a:xfrm>
              <a:off x="345800" y="2473713"/>
              <a:ext cx="1319213" cy="1074737"/>
            </a:xfrm>
            <a:prstGeom prst="wedgeRectCallout">
              <a:avLst>
                <a:gd name="adj1" fmla="val 18496"/>
                <a:gd name="adj2" fmla="val 104175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marL="3175">
                <a:defRPr/>
              </a:pPr>
              <a:r>
                <a:rPr lang="en-US" sz="1100" dirty="0" err="1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C’e</a:t>
              </a:r>
              <a:r>
                <a:rPr lang="en-US" sz="1100" dirty="0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’ </a:t>
              </a:r>
              <a:r>
                <a:rPr lang="en-US" sz="1100" dirty="0" err="1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stata</a:t>
              </a:r>
              <a:r>
                <a:rPr lang="en-US" sz="1100" dirty="0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 </a:t>
              </a:r>
              <a:r>
                <a:rPr lang="en-US" sz="1100" dirty="0" err="1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una</a:t>
              </a:r>
              <a:r>
                <a:rPr lang="en-US" sz="1100" dirty="0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 </a:t>
              </a:r>
              <a:r>
                <a:rPr lang="en-US" sz="1100" dirty="0" err="1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collisione</a:t>
              </a:r>
              <a:r>
                <a:rPr lang="en-US" sz="1100" dirty="0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 </a:t>
              </a:r>
              <a:r>
                <a:rPr lang="en-US" sz="1100" dirty="0" err="1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che</a:t>
              </a:r>
              <a:r>
                <a:rPr lang="en-US" sz="1100" dirty="0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 ha </a:t>
              </a:r>
              <a:r>
                <a:rPr lang="en-US" sz="1100" dirty="0" err="1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coinvolto</a:t>
              </a:r>
              <a:r>
                <a:rPr lang="en-US" sz="1100" dirty="0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 due </a:t>
              </a:r>
              <a:r>
                <a:rPr lang="en-US" sz="1100" dirty="0" err="1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navi</a:t>
              </a:r>
              <a:r>
                <a:rPr lang="en-US" sz="1100" dirty="0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 al largo di </a:t>
              </a:r>
              <a:r>
                <a:rPr lang="en-US" sz="1100" dirty="0" err="1">
                  <a:solidFill>
                    <a:srgbClr val="002060"/>
                  </a:solidFill>
                  <a:latin typeface="Verdana" charset="0"/>
                  <a:ea typeface="ＭＳ Ｐゴシック" charset="0"/>
                </a:rPr>
                <a:t>Olbia</a:t>
              </a:r>
              <a:endParaRPr lang="en-US" sz="1100" dirty="0">
                <a:solidFill>
                  <a:srgbClr val="002060"/>
                </a:solidFill>
                <a:latin typeface="Verdana" charset="0"/>
                <a:ea typeface="ＭＳ Ｐゴシック" charset="0"/>
              </a:endParaRPr>
            </a:p>
          </p:txBody>
        </p:sp>
      </p:grpSp>
      <p:sp>
        <p:nvSpPr>
          <p:cNvPr id="14" name="Rectangular Callout 13"/>
          <p:cNvSpPr/>
          <p:nvPr/>
        </p:nvSpPr>
        <p:spPr bwMode="auto">
          <a:xfrm>
            <a:off x="5205413" y="2853441"/>
            <a:ext cx="817562" cy="433387"/>
          </a:xfrm>
          <a:prstGeom prst="wedgeRectCallout">
            <a:avLst>
              <a:gd name="adj1" fmla="val 33285"/>
              <a:gd name="adj2" fmla="val 15805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endParaRPr lang="en-US">
              <a:latin typeface="Verdana" charset="0"/>
              <a:ea typeface="ＭＳ Ｐゴシック" charset="0"/>
            </a:endParaRP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634238" y="2011153"/>
            <a:ext cx="1862137" cy="701675"/>
          </a:xfrm>
          <a:prstGeom prst="wedgeRectCallout">
            <a:avLst>
              <a:gd name="adj1" fmla="val -4579"/>
              <a:gd name="adj2" fmla="val 14280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r>
              <a:rPr lang="de-DE" sz="1100" dirty="0">
                <a:solidFill>
                  <a:srgbClr val="002060"/>
                </a:solidFill>
                <a:latin typeface="Verdana" charset="0"/>
                <a:ea typeface="ＭＳ Ｐゴシック" charset="0"/>
              </a:rPr>
              <a:t>We have assets there, let us know how we can support your operations.</a:t>
            </a:r>
            <a:endParaRPr lang="en-US" sz="1100" dirty="0">
              <a:solidFill>
                <a:srgbClr val="00206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7536064" y="1836075"/>
            <a:ext cx="1607936" cy="1044575"/>
          </a:xfrm>
          <a:prstGeom prst="wedgeRectCallout">
            <a:avLst>
              <a:gd name="adj1" fmla="val -58684"/>
              <a:gd name="adj2" fmla="val 7974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r>
              <a:rPr lang="fr-FR" sz="1100" dirty="0">
                <a:solidFill>
                  <a:srgbClr val="002060"/>
                </a:solidFill>
                <a:latin typeface="Verdana" charset="0"/>
                <a:ea typeface="ＭＳ Ｐゴシック" charset="0"/>
              </a:rPr>
              <a:t>Our satellite images show </a:t>
            </a:r>
            <a:r>
              <a:rPr lang="fr-FR" sz="1100" dirty="0" err="1">
                <a:solidFill>
                  <a:srgbClr val="002060"/>
                </a:solidFill>
                <a:latin typeface="Verdana" charset="0"/>
                <a:ea typeface="ＭＳ Ｐゴシック" charset="0"/>
              </a:rPr>
              <a:t>that</a:t>
            </a:r>
            <a:r>
              <a:rPr lang="fr-FR" sz="1100" dirty="0">
                <a:solidFill>
                  <a:srgbClr val="002060"/>
                </a:solidFill>
                <a:latin typeface="Verdana" charset="0"/>
                <a:ea typeface="ＭＳ Ｐゴシック" charset="0"/>
              </a:rPr>
              <a:t> the collision </a:t>
            </a:r>
            <a:r>
              <a:rPr lang="fr-FR" sz="1100" dirty="0" err="1">
                <a:solidFill>
                  <a:srgbClr val="002060"/>
                </a:solidFill>
                <a:latin typeface="Verdana" charset="0"/>
                <a:ea typeface="ＭＳ Ｐゴシック" charset="0"/>
              </a:rPr>
              <a:t>caused</a:t>
            </a:r>
            <a:r>
              <a:rPr lang="fr-FR" sz="1100" dirty="0">
                <a:solidFill>
                  <a:srgbClr val="002060"/>
                </a:solidFill>
                <a:latin typeface="Verdana" charset="0"/>
                <a:ea typeface="ＭＳ Ｐゴシック" charset="0"/>
              </a:rPr>
              <a:t> a large </a:t>
            </a:r>
            <a:r>
              <a:rPr lang="fr-FR" sz="1100" dirty="0" err="1">
                <a:solidFill>
                  <a:srgbClr val="002060"/>
                </a:solidFill>
                <a:latin typeface="Verdana" charset="0"/>
                <a:ea typeface="ＭＳ Ｐゴシック" charset="0"/>
              </a:rPr>
              <a:t>oil</a:t>
            </a:r>
            <a:r>
              <a:rPr lang="fr-FR" sz="1100" dirty="0">
                <a:solidFill>
                  <a:srgbClr val="002060"/>
                </a:solidFill>
                <a:latin typeface="Verdana" charset="0"/>
                <a:ea typeface="ＭＳ Ｐゴシック" charset="0"/>
              </a:rPr>
              <a:t> </a:t>
            </a:r>
            <a:r>
              <a:rPr lang="fr-FR" sz="1100" dirty="0" err="1">
                <a:solidFill>
                  <a:srgbClr val="002060"/>
                </a:solidFill>
                <a:latin typeface="Verdana" charset="0"/>
                <a:ea typeface="ＭＳ Ｐゴシック" charset="0"/>
              </a:rPr>
              <a:t>leakage</a:t>
            </a:r>
            <a:r>
              <a:rPr lang="fr-FR" sz="1100" dirty="0">
                <a:solidFill>
                  <a:srgbClr val="002060"/>
                </a:solidFill>
                <a:latin typeface="Verdana" charset="0"/>
                <a:ea typeface="ＭＳ Ｐゴシック" charset="0"/>
              </a:rPr>
              <a:t>.</a:t>
            </a:r>
            <a:endParaRPr lang="en-US" sz="1100" dirty="0">
              <a:solidFill>
                <a:srgbClr val="00206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7" name="Rectangular Callout 16"/>
          <p:cNvSpPr/>
          <p:nvPr/>
        </p:nvSpPr>
        <p:spPr bwMode="auto">
          <a:xfrm>
            <a:off x="4094956" y="2361991"/>
            <a:ext cx="1519238" cy="984250"/>
          </a:xfrm>
          <a:prstGeom prst="wedgeRectCallout">
            <a:avLst>
              <a:gd name="adj1" fmla="val 75717"/>
              <a:gd name="adj2" fmla="val 1038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3175">
              <a:defRPr/>
            </a:pPr>
            <a:r>
              <a:rPr lang="en-US" sz="1100" dirty="0">
                <a:solidFill>
                  <a:srgbClr val="002060"/>
                </a:solidFill>
                <a:latin typeface="Verdana" charset="0"/>
                <a:ea typeface="ＭＳ Ｐゴシック" charset="0"/>
              </a:rPr>
              <a:t>There has been a collision involving two vessels in front of </a:t>
            </a:r>
            <a:r>
              <a:rPr lang="en-US" sz="1100" dirty="0" err="1">
                <a:solidFill>
                  <a:srgbClr val="002060"/>
                </a:solidFill>
                <a:latin typeface="Verdana" charset="0"/>
                <a:ea typeface="ＭＳ Ｐゴシック" charset="0"/>
              </a:rPr>
              <a:t>Olbia</a:t>
            </a:r>
            <a:endParaRPr lang="en-US" sz="1100" dirty="0">
              <a:solidFill>
                <a:srgbClr val="002060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8" name="TextBox 5"/>
          <p:cNvSpPr txBox="1">
            <a:spLocks noChangeArrowheads="1"/>
          </p:cNvSpPr>
          <p:nvPr/>
        </p:nvSpPr>
        <p:spPr bwMode="auto">
          <a:xfrm>
            <a:off x="4957001" y="6009869"/>
            <a:ext cx="40620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ts val="1200"/>
              </a:spcBef>
            </a:pPr>
            <a:r>
              <a:rPr lang="en-US" sz="1800" dirty="0" smtClean="0">
                <a:solidFill>
                  <a:srgbClr val="004494"/>
                </a:solidFill>
              </a:rPr>
              <a:t>First </a:t>
            </a:r>
            <a:r>
              <a:rPr lang="en-US" sz="1800" dirty="0">
                <a:solidFill>
                  <a:srgbClr val="004494"/>
                </a:solidFill>
              </a:rPr>
              <a:t>step: common language, i.e. standardized Data Model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1881" y="1237382"/>
            <a:ext cx="624780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>
              <a:lnSpc>
                <a:spcPct val="90000"/>
              </a:lnSpc>
            </a:pPr>
            <a:r>
              <a:rPr lang="en-GB" sz="2800" dirty="0">
                <a:solidFill>
                  <a:srgbClr val="004494"/>
                </a:solidFill>
              </a:rPr>
              <a:t>Semantic 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17752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15" grpId="0" animBg="1"/>
      <p:bldP spid="16" grpId="0" animBg="1"/>
      <p:bldP spid="17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59637" y="1246918"/>
            <a:ext cx="6247806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889000">
              <a:lnSpc>
                <a:spcPct val="90000"/>
              </a:lnSpc>
            </a:pPr>
            <a:r>
              <a:rPr lang="en-GB" sz="2800" dirty="0">
                <a:solidFill>
                  <a:srgbClr val="004494"/>
                </a:solidFill>
              </a:rPr>
              <a:t>Technical Interoperability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8D80FBA1-DBC7-4741-ACDB-930B8B1C519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2773495"/>
            <a:ext cx="1271587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6750"/>
            <a:ext cx="1363663" cy="176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3106982"/>
            <a:ext cx="1641475" cy="142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579938"/>
            <a:ext cx="9239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317500" y="1893048"/>
            <a:ext cx="42449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4494"/>
                </a:solidFill>
              </a:rPr>
              <a:t>Computers do not understand each other if they use different communication means</a:t>
            </a:r>
            <a:r>
              <a:rPr lang="en-US" sz="1800" dirty="0" smtClean="0">
                <a:solidFill>
                  <a:srgbClr val="004494"/>
                </a:solidFill>
              </a:rPr>
              <a:t>.</a:t>
            </a:r>
            <a:endParaRPr lang="en-US" sz="1800" dirty="0">
              <a:solidFill>
                <a:srgbClr val="004494"/>
              </a:solidFill>
            </a:endParaRPr>
          </a:p>
        </p:txBody>
      </p:sp>
      <p:pic>
        <p:nvPicPr>
          <p:cNvPr id="922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729" y="2010272"/>
            <a:ext cx="3673291" cy="334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6729" y="5532438"/>
            <a:ext cx="379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04494"/>
                </a:solidFill>
              </a:rPr>
              <a:t>Second step: common communication means</a:t>
            </a:r>
          </a:p>
        </p:txBody>
      </p:sp>
    </p:spTree>
    <p:extLst>
      <p:ext uri="{BB962C8B-B14F-4D97-AF65-F5344CB8AC3E}">
        <p14:creationId xmlns:p14="http://schemas.microsoft.com/office/powerpoint/2010/main" val="417093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00" y="2043515"/>
            <a:ext cx="7869600" cy="4462760"/>
          </a:xfrm>
        </p:spPr>
        <p:txBody>
          <a:bodyPr/>
          <a:lstStyle/>
          <a:p>
            <a:pPr lvl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ome</a:t>
            </a:r>
            <a:r>
              <a:rPr lang="en-US" b="1" dirty="0" smtClean="0"/>
              <a:t> hardware </a:t>
            </a:r>
            <a:r>
              <a:rPr lang="en-US" dirty="0" smtClean="0"/>
              <a:t>(for interfacing to the network)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q</a:t>
            </a:r>
            <a:r>
              <a:rPr lang="en-US" dirty="0" smtClean="0"/>
              <a:t>uite a bit of </a:t>
            </a:r>
            <a:r>
              <a:rPr lang="en-US" b="1" dirty="0" smtClean="0"/>
              <a:t>software </a:t>
            </a:r>
          </a:p>
          <a:p>
            <a:pPr lvl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b</a:t>
            </a:r>
            <a:r>
              <a:rPr lang="en-US" dirty="0" smtClean="0"/>
              <a:t>ut mostly, specifications and rules:</a:t>
            </a:r>
            <a:endParaRPr lang="en-US" dirty="0"/>
          </a:p>
          <a:p>
            <a:pPr lvl="2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Data Models </a:t>
            </a:r>
            <a:r>
              <a:rPr lang="en-US" dirty="0" smtClean="0"/>
              <a:t>- </a:t>
            </a:r>
            <a:r>
              <a:rPr lang="en-US" i="1" dirty="0" smtClean="0"/>
              <a:t>the structure and the meaning of the data exchanged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 smtClean="0"/>
              <a:t>Services</a:t>
            </a:r>
            <a:r>
              <a:rPr lang="en-US" dirty="0" smtClean="0"/>
              <a:t> – </a:t>
            </a:r>
            <a:r>
              <a:rPr lang="en-US" i="1" dirty="0" smtClean="0"/>
              <a:t>the way used by requester to ask the data and by the provider to deliver them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/>
              <a:t>Gateway / </a:t>
            </a:r>
            <a:r>
              <a:rPr lang="en-US" b="1" dirty="0" smtClean="0"/>
              <a:t>Communication Protocol </a:t>
            </a:r>
            <a:r>
              <a:rPr lang="en-US" i="1" dirty="0" smtClean="0"/>
              <a:t>– the manner with which the different participants access the network</a:t>
            </a:r>
          </a:p>
          <a:p>
            <a:pPr lvl="2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b="1" dirty="0"/>
              <a:t>Security</a:t>
            </a:r>
            <a:r>
              <a:rPr lang="en-US" i="1" dirty="0" smtClean="0"/>
              <a:t> – the key rules to ensure that the data exchanged through CISE will not be compromised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637563" y="1443897"/>
            <a:ext cx="786923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+mn-ea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•"/>
              <a:defRPr sz="1800" b="0" i="0" baseline="0">
                <a:solidFill>
                  <a:srgbClr val="004494"/>
                </a:solidFill>
                <a:latin typeface="Verdana"/>
                <a:ea typeface="+mn-ea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37ACDE"/>
              </a:buClr>
              <a:buFont typeface="Wingdings" charset="2"/>
              <a:buChar char="§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Arial"/>
              <a:buChar char="•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ts val="0"/>
              </a:spcBef>
              <a:spcAft>
                <a:spcPct val="0"/>
              </a:spcAft>
              <a:buClr>
                <a:srgbClr val="37ACDE"/>
              </a:buClr>
              <a:buFont typeface="Verdana"/>
              <a:buChar char="–"/>
              <a:defRPr sz="1600" baseline="0">
                <a:solidFill>
                  <a:srgbClr val="004494"/>
                </a:solidFill>
                <a:latin typeface="Verdana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>
              <a:defRPr/>
            </a:pPr>
            <a:r>
              <a:rPr lang="en-US" sz="2800" kern="0" dirty="0"/>
              <a:t>What will CISE be made of?</a:t>
            </a:r>
            <a:endParaRPr lang="en-US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136768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827584" y="2876498"/>
            <a:ext cx="1800000" cy="72000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Legal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65628" y="2876498"/>
            <a:ext cx="1800000" cy="720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US" sz="200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Organisational</a:t>
            </a:r>
            <a:endParaRPr lang="en-US" sz="180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703672" y="2876498"/>
            <a:ext cx="1800000" cy="720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Semantic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641715" y="2876498"/>
            <a:ext cx="1800000" cy="720000"/>
          </a:xfrm>
          <a:prstGeom prst="rect">
            <a:avLst/>
          </a:prstGeom>
          <a:solidFill>
            <a:schemeClr val="accent5">
              <a:lumMod val="2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US" sz="200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Technical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092" y="1907090"/>
            <a:ext cx="8939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The Technical Advisory Group (TAG) identified several Architecture Visions.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348" y="3663744"/>
            <a:ext cx="7649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evaluated along </a:t>
            </a:r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</a:rPr>
              <a:t>3 criteria</a:t>
            </a:r>
            <a:endParaRPr lang="en-GB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33478" y="4070090"/>
            <a:ext cx="1800000" cy="72000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nl-BE" sz="2000" dirty="0" err="1">
                <a:ln w="0"/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Cost</a:t>
            </a:r>
            <a:endParaRPr lang="en-US" sz="1800" dirty="0">
              <a:ln w="0"/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679102" y="4070090"/>
            <a:ext cx="1800000" cy="72000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US" sz="2000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Functional coverage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724726" y="4070090"/>
            <a:ext cx="1800000" cy="720000"/>
          </a:xfrm>
          <a:prstGeom prst="rect">
            <a:avLst/>
          </a:prstGeom>
          <a:solidFill>
            <a:srgbClr val="92D40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ctr"/>
            <a:r>
              <a:rPr lang="en-US" sz="2000" dirty="0">
                <a:ln w="0"/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Sustainability</a:t>
            </a:r>
            <a:endParaRPr lang="en-US" sz="1800" dirty="0">
              <a:ln w="0"/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48601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600" dirty="0" smtClean="0">
                <a:solidFill>
                  <a:schemeClr val="accent2">
                    <a:lumMod val="75000"/>
                  </a:schemeClr>
                </a:solidFill>
              </a:rPr>
              <a:t>combined into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a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hybrid Architecture Vision 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for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CISE</a:t>
            </a:r>
            <a:b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GB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sz="1600" b="1" dirty="0" smtClean="0">
                <a:solidFill>
                  <a:schemeClr val="accent2">
                    <a:lumMod val="75000"/>
                  </a:schemeClr>
                </a:solidFill>
              </a:rPr>
              <a:t>Maximum </a:t>
            </a:r>
            <a:r>
              <a:rPr lang="en-GB" sz="1600" b="1" dirty="0">
                <a:solidFill>
                  <a:schemeClr val="accent2">
                    <a:lumMod val="75000"/>
                  </a:schemeClr>
                </a:solidFill>
              </a:rPr>
              <a:t>flexibilit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y to the Member </a:t>
            </a:r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States based a set of Building Blocks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607" y="2372754"/>
            <a:ext cx="8896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dirty="0">
                <a:solidFill>
                  <a:srgbClr val="333399">
                    <a:lumMod val="75000"/>
                  </a:srgbClr>
                </a:solidFill>
              </a:rPr>
              <a:t>They were described according to the European Interoperability </a:t>
            </a:r>
            <a:r>
              <a:rPr lang="en-GB" sz="1600" dirty="0" smtClean="0">
                <a:solidFill>
                  <a:srgbClr val="333399">
                    <a:lumMod val="75000"/>
                  </a:srgbClr>
                </a:solidFill>
              </a:rPr>
              <a:t>Framework</a:t>
            </a:r>
            <a:endParaRPr lang="en-GB" sz="1600" dirty="0">
              <a:solidFill>
                <a:srgbClr val="333399">
                  <a:lumMod val="75000"/>
                </a:srgbClr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428898" y="5833852"/>
            <a:ext cx="2286204" cy="884432"/>
          </a:xfrm>
          <a:prstGeom prst="ellipse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lvl="0" algn="ctr"/>
            <a:r>
              <a:rPr lang="en-US" sz="2000" dirty="0">
                <a:solidFill>
                  <a:srgbClr val="FFFFFF"/>
                </a:solidFill>
                <a:latin typeface="Calibri" panose="020F0502020204030204" pitchFamily="34" charset="0"/>
              </a:rPr>
              <a:t>Hybrid Vision for </a:t>
            </a: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CISE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3713" y="1441426"/>
            <a:ext cx="8896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1600" dirty="0" smtClean="0">
                <a:solidFill>
                  <a:srgbClr val="333399">
                    <a:lumMod val="75000"/>
                  </a:srgbClr>
                </a:solidFill>
              </a:rPr>
              <a:t>CISE also needs an Architecture</a:t>
            </a:r>
            <a:endParaRPr lang="en-GB" sz="1600" dirty="0">
              <a:solidFill>
                <a:srgbClr val="333399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9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12" grpId="0"/>
      <p:bldP spid="13" grpId="0" animBg="1"/>
      <p:bldP spid="14" grpId="0" animBg="1"/>
      <p:bldP spid="15" grpId="0" animBg="1"/>
      <p:bldP spid="16" grpId="0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2" y="263524"/>
            <a:ext cx="3879623" cy="369332"/>
          </a:xfrm>
        </p:spPr>
        <p:txBody>
          <a:bodyPr/>
          <a:lstStyle/>
          <a:p>
            <a:r>
              <a:rPr lang="en-US" sz="2400" dirty="0" smtClean="0"/>
              <a:t>CISE Building Blocks</a:t>
            </a:r>
            <a:endParaRPr lang="en-US" sz="2400" dirty="0"/>
          </a:p>
        </p:txBody>
      </p:sp>
      <p:sp>
        <p:nvSpPr>
          <p:cNvPr id="8" name="Freeform 7"/>
          <p:cNvSpPr/>
          <p:nvPr/>
        </p:nvSpPr>
        <p:spPr>
          <a:xfrm>
            <a:off x="3060142" y="3184123"/>
            <a:ext cx="1371600" cy="1371600"/>
          </a:xfrm>
          <a:custGeom>
            <a:avLst/>
            <a:gdLst>
              <a:gd name="connsiteX0" fmla="*/ 0 w 1737359"/>
              <a:gd name="connsiteY0" fmla="*/ 868680 h 1737359"/>
              <a:gd name="connsiteX1" fmla="*/ 868680 w 1737359"/>
              <a:gd name="connsiteY1" fmla="*/ 0 h 1737359"/>
              <a:gd name="connsiteX2" fmla="*/ 1737360 w 1737359"/>
              <a:gd name="connsiteY2" fmla="*/ 868680 h 1737359"/>
              <a:gd name="connsiteX3" fmla="*/ 868680 w 1737359"/>
              <a:gd name="connsiteY3" fmla="*/ 1737360 h 1737359"/>
              <a:gd name="connsiteX4" fmla="*/ 0 w 1737359"/>
              <a:gd name="connsiteY4" fmla="*/ 868680 h 1737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359" h="1737359">
                <a:moveTo>
                  <a:pt x="0" y="868680"/>
                </a:moveTo>
                <a:cubicBezTo>
                  <a:pt x="0" y="388921"/>
                  <a:pt x="388921" y="0"/>
                  <a:pt x="868680" y="0"/>
                </a:cubicBezTo>
                <a:cubicBezTo>
                  <a:pt x="1348439" y="0"/>
                  <a:pt x="1737360" y="388921"/>
                  <a:pt x="1737360" y="868680"/>
                </a:cubicBezTo>
                <a:cubicBezTo>
                  <a:pt x="1737360" y="1348439"/>
                  <a:pt x="1348439" y="1737360"/>
                  <a:pt x="868680" y="1737360"/>
                </a:cubicBezTo>
                <a:cubicBezTo>
                  <a:pt x="388921" y="1737360"/>
                  <a:pt x="0" y="1348439"/>
                  <a:pt x="0" y="868680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4750" tIns="274750" rIns="274750" bIns="27475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MS A Gateway</a:t>
            </a:r>
            <a:endParaRPr lang="en-US" sz="1200" kern="1200" dirty="0"/>
          </a:p>
        </p:txBody>
      </p:sp>
      <p:sp>
        <p:nvSpPr>
          <p:cNvPr id="9" name="Freeform 8"/>
          <p:cNvSpPr/>
          <p:nvPr/>
        </p:nvSpPr>
        <p:spPr>
          <a:xfrm rot="16200000">
            <a:off x="3476275" y="2580394"/>
            <a:ext cx="548639" cy="365759"/>
          </a:xfrm>
          <a:custGeom>
            <a:avLst/>
            <a:gdLst>
              <a:gd name="connsiteX0" fmla="*/ 0 w 548639"/>
              <a:gd name="connsiteY0" fmla="*/ 182880 h 365759"/>
              <a:gd name="connsiteX1" fmla="*/ 182880 w 548639"/>
              <a:gd name="connsiteY1" fmla="*/ 0 h 365759"/>
              <a:gd name="connsiteX2" fmla="*/ 182880 w 548639"/>
              <a:gd name="connsiteY2" fmla="*/ 91440 h 365759"/>
              <a:gd name="connsiteX3" fmla="*/ 365760 w 548639"/>
              <a:gd name="connsiteY3" fmla="*/ 91440 h 365759"/>
              <a:gd name="connsiteX4" fmla="*/ 365760 w 548639"/>
              <a:gd name="connsiteY4" fmla="*/ 0 h 365759"/>
              <a:gd name="connsiteX5" fmla="*/ 548639 w 548639"/>
              <a:gd name="connsiteY5" fmla="*/ 182880 h 365759"/>
              <a:gd name="connsiteX6" fmla="*/ 365760 w 548639"/>
              <a:gd name="connsiteY6" fmla="*/ 365759 h 365759"/>
              <a:gd name="connsiteX7" fmla="*/ 365760 w 548639"/>
              <a:gd name="connsiteY7" fmla="*/ 274319 h 365759"/>
              <a:gd name="connsiteX8" fmla="*/ 182880 w 548639"/>
              <a:gd name="connsiteY8" fmla="*/ 274319 h 365759"/>
              <a:gd name="connsiteX9" fmla="*/ 182880 w 548639"/>
              <a:gd name="connsiteY9" fmla="*/ 365759 h 365759"/>
              <a:gd name="connsiteX10" fmla="*/ 0 w 548639"/>
              <a:gd name="connsiteY10" fmla="*/ 182880 h 36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39" h="365759">
                <a:moveTo>
                  <a:pt x="0" y="182880"/>
                </a:moveTo>
                <a:lnTo>
                  <a:pt x="182880" y="0"/>
                </a:lnTo>
                <a:lnTo>
                  <a:pt x="182880" y="91440"/>
                </a:lnTo>
                <a:lnTo>
                  <a:pt x="365760" y="91440"/>
                </a:lnTo>
                <a:lnTo>
                  <a:pt x="365760" y="0"/>
                </a:lnTo>
                <a:lnTo>
                  <a:pt x="548639" y="182880"/>
                </a:lnTo>
                <a:lnTo>
                  <a:pt x="365760" y="365759"/>
                </a:lnTo>
                <a:lnTo>
                  <a:pt x="365760" y="274319"/>
                </a:lnTo>
                <a:lnTo>
                  <a:pt x="182880" y="274319"/>
                </a:lnTo>
                <a:lnTo>
                  <a:pt x="182880" y="365759"/>
                </a:lnTo>
                <a:lnTo>
                  <a:pt x="0" y="182880"/>
                </a:lnTo>
                <a:close/>
              </a:path>
            </a:pathLst>
          </a:custGeom>
          <a:solidFill>
            <a:srgbClr val="FFCC66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73152" rIns="109728" bIns="73151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10" name="Freeform 9"/>
          <p:cNvSpPr/>
          <p:nvPr/>
        </p:nvSpPr>
        <p:spPr>
          <a:xfrm>
            <a:off x="3173531" y="1343288"/>
            <a:ext cx="1154127" cy="1154127"/>
          </a:xfrm>
          <a:custGeom>
            <a:avLst/>
            <a:gdLst>
              <a:gd name="connsiteX0" fmla="*/ 0 w 1154127"/>
              <a:gd name="connsiteY0" fmla="*/ 577064 h 1154127"/>
              <a:gd name="connsiteX1" fmla="*/ 577064 w 1154127"/>
              <a:gd name="connsiteY1" fmla="*/ 0 h 1154127"/>
              <a:gd name="connsiteX2" fmla="*/ 1154128 w 1154127"/>
              <a:gd name="connsiteY2" fmla="*/ 577064 h 1154127"/>
              <a:gd name="connsiteX3" fmla="*/ 577064 w 1154127"/>
              <a:gd name="connsiteY3" fmla="*/ 1154128 h 1154127"/>
              <a:gd name="connsiteX4" fmla="*/ 0 w 1154127"/>
              <a:gd name="connsiteY4" fmla="*/ 577064 h 11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127" h="1154127">
                <a:moveTo>
                  <a:pt x="0" y="577064"/>
                </a:moveTo>
                <a:cubicBezTo>
                  <a:pt x="0" y="258360"/>
                  <a:pt x="258360" y="0"/>
                  <a:pt x="577064" y="0"/>
                </a:cubicBezTo>
                <a:cubicBezTo>
                  <a:pt x="895768" y="0"/>
                  <a:pt x="1154128" y="258360"/>
                  <a:pt x="1154128" y="577064"/>
                </a:cubicBezTo>
                <a:cubicBezTo>
                  <a:pt x="1154128" y="895768"/>
                  <a:pt x="895768" y="1154128"/>
                  <a:pt x="577064" y="1154128"/>
                </a:cubicBezTo>
                <a:cubicBezTo>
                  <a:pt x="258360" y="1154128"/>
                  <a:pt x="0" y="895768"/>
                  <a:pt x="0" y="577064"/>
                </a:cubicBezTo>
                <a:close/>
              </a:path>
            </a:pathLst>
          </a:custGeom>
          <a:solidFill>
            <a:srgbClr val="FF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718" tIns="181718" rIns="181718" bIns="181718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Registry of services</a:t>
            </a:r>
            <a:endParaRPr lang="en-GB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4595326" y="3699445"/>
            <a:ext cx="548639" cy="365759"/>
          </a:xfrm>
          <a:custGeom>
            <a:avLst/>
            <a:gdLst>
              <a:gd name="connsiteX0" fmla="*/ 0 w 548639"/>
              <a:gd name="connsiteY0" fmla="*/ 182880 h 365759"/>
              <a:gd name="connsiteX1" fmla="*/ 182880 w 548639"/>
              <a:gd name="connsiteY1" fmla="*/ 0 h 365759"/>
              <a:gd name="connsiteX2" fmla="*/ 182880 w 548639"/>
              <a:gd name="connsiteY2" fmla="*/ 91440 h 365759"/>
              <a:gd name="connsiteX3" fmla="*/ 365760 w 548639"/>
              <a:gd name="connsiteY3" fmla="*/ 91440 h 365759"/>
              <a:gd name="connsiteX4" fmla="*/ 365760 w 548639"/>
              <a:gd name="connsiteY4" fmla="*/ 0 h 365759"/>
              <a:gd name="connsiteX5" fmla="*/ 548639 w 548639"/>
              <a:gd name="connsiteY5" fmla="*/ 182880 h 365759"/>
              <a:gd name="connsiteX6" fmla="*/ 365760 w 548639"/>
              <a:gd name="connsiteY6" fmla="*/ 365759 h 365759"/>
              <a:gd name="connsiteX7" fmla="*/ 365760 w 548639"/>
              <a:gd name="connsiteY7" fmla="*/ 274319 h 365759"/>
              <a:gd name="connsiteX8" fmla="*/ 182880 w 548639"/>
              <a:gd name="connsiteY8" fmla="*/ 274319 h 365759"/>
              <a:gd name="connsiteX9" fmla="*/ 182880 w 548639"/>
              <a:gd name="connsiteY9" fmla="*/ 365759 h 365759"/>
              <a:gd name="connsiteX10" fmla="*/ 0 w 548639"/>
              <a:gd name="connsiteY10" fmla="*/ 182880 h 36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39" h="365759">
                <a:moveTo>
                  <a:pt x="0" y="182880"/>
                </a:moveTo>
                <a:lnTo>
                  <a:pt x="182880" y="0"/>
                </a:lnTo>
                <a:lnTo>
                  <a:pt x="182880" y="91440"/>
                </a:lnTo>
                <a:lnTo>
                  <a:pt x="365760" y="91440"/>
                </a:lnTo>
                <a:lnTo>
                  <a:pt x="365760" y="0"/>
                </a:lnTo>
                <a:lnTo>
                  <a:pt x="548639" y="182880"/>
                </a:lnTo>
                <a:lnTo>
                  <a:pt x="365760" y="365759"/>
                </a:lnTo>
                <a:lnTo>
                  <a:pt x="365760" y="274319"/>
                </a:lnTo>
                <a:lnTo>
                  <a:pt x="182880" y="274319"/>
                </a:lnTo>
                <a:lnTo>
                  <a:pt x="182880" y="365759"/>
                </a:lnTo>
                <a:lnTo>
                  <a:pt x="0" y="18288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3152" rIns="109728" bIns="7315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14" name="Freeform 13"/>
          <p:cNvSpPr/>
          <p:nvPr/>
        </p:nvSpPr>
        <p:spPr>
          <a:xfrm>
            <a:off x="5259487" y="3204523"/>
            <a:ext cx="1371600" cy="1371600"/>
          </a:xfrm>
          <a:custGeom>
            <a:avLst/>
            <a:gdLst>
              <a:gd name="connsiteX0" fmla="*/ 0 w 1154127"/>
              <a:gd name="connsiteY0" fmla="*/ 577064 h 1154127"/>
              <a:gd name="connsiteX1" fmla="*/ 577064 w 1154127"/>
              <a:gd name="connsiteY1" fmla="*/ 0 h 1154127"/>
              <a:gd name="connsiteX2" fmla="*/ 1154128 w 1154127"/>
              <a:gd name="connsiteY2" fmla="*/ 577064 h 1154127"/>
              <a:gd name="connsiteX3" fmla="*/ 577064 w 1154127"/>
              <a:gd name="connsiteY3" fmla="*/ 1154128 h 1154127"/>
              <a:gd name="connsiteX4" fmla="*/ 0 w 1154127"/>
              <a:gd name="connsiteY4" fmla="*/ 577064 h 11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127" h="1154127">
                <a:moveTo>
                  <a:pt x="0" y="577064"/>
                </a:moveTo>
                <a:cubicBezTo>
                  <a:pt x="0" y="258360"/>
                  <a:pt x="258360" y="0"/>
                  <a:pt x="577064" y="0"/>
                </a:cubicBezTo>
                <a:cubicBezTo>
                  <a:pt x="895768" y="0"/>
                  <a:pt x="1154128" y="258360"/>
                  <a:pt x="1154128" y="577064"/>
                </a:cubicBezTo>
                <a:cubicBezTo>
                  <a:pt x="1154128" y="895768"/>
                  <a:pt x="895768" y="1154128"/>
                  <a:pt x="577064" y="1154128"/>
                </a:cubicBezTo>
                <a:cubicBezTo>
                  <a:pt x="258360" y="1154128"/>
                  <a:pt x="0" y="895768"/>
                  <a:pt x="0" y="57706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718" tIns="181718" rIns="181718" bIns="18171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kern="1200" dirty="0" smtClean="0"/>
              <a:t>MS B Gateway</a:t>
            </a:r>
            <a:endParaRPr lang="en-GB" sz="1200" kern="12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5400000">
            <a:off x="3476275" y="4818496"/>
            <a:ext cx="548639" cy="365759"/>
          </a:xfrm>
          <a:custGeom>
            <a:avLst/>
            <a:gdLst>
              <a:gd name="connsiteX0" fmla="*/ 0 w 548639"/>
              <a:gd name="connsiteY0" fmla="*/ 182880 h 365759"/>
              <a:gd name="connsiteX1" fmla="*/ 182880 w 548639"/>
              <a:gd name="connsiteY1" fmla="*/ 0 h 365759"/>
              <a:gd name="connsiteX2" fmla="*/ 182880 w 548639"/>
              <a:gd name="connsiteY2" fmla="*/ 91440 h 365759"/>
              <a:gd name="connsiteX3" fmla="*/ 365760 w 548639"/>
              <a:gd name="connsiteY3" fmla="*/ 91440 h 365759"/>
              <a:gd name="connsiteX4" fmla="*/ 365760 w 548639"/>
              <a:gd name="connsiteY4" fmla="*/ 0 h 365759"/>
              <a:gd name="connsiteX5" fmla="*/ 548639 w 548639"/>
              <a:gd name="connsiteY5" fmla="*/ 182880 h 365759"/>
              <a:gd name="connsiteX6" fmla="*/ 365760 w 548639"/>
              <a:gd name="connsiteY6" fmla="*/ 365759 h 365759"/>
              <a:gd name="connsiteX7" fmla="*/ 365760 w 548639"/>
              <a:gd name="connsiteY7" fmla="*/ 274319 h 365759"/>
              <a:gd name="connsiteX8" fmla="*/ 182880 w 548639"/>
              <a:gd name="connsiteY8" fmla="*/ 274319 h 365759"/>
              <a:gd name="connsiteX9" fmla="*/ 182880 w 548639"/>
              <a:gd name="connsiteY9" fmla="*/ 365759 h 365759"/>
              <a:gd name="connsiteX10" fmla="*/ 0 w 548639"/>
              <a:gd name="connsiteY10" fmla="*/ 182880 h 36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39" h="365759">
                <a:moveTo>
                  <a:pt x="0" y="182880"/>
                </a:moveTo>
                <a:lnTo>
                  <a:pt x="182880" y="0"/>
                </a:lnTo>
                <a:lnTo>
                  <a:pt x="182880" y="91440"/>
                </a:lnTo>
                <a:lnTo>
                  <a:pt x="365760" y="91440"/>
                </a:lnTo>
                <a:lnTo>
                  <a:pt x="365760" y="0"/>
                </a:lnTo>
                <a:lnTo>
                  <a:pt x="548639" y="182880"/>
                </a:lnTo>
                <a:lnTo>
                  <a:pt x="365760" y="365759"/>
                </a:lnTo>
                <a:lnTo>
                  <a:pt x="365760" y="274319"/>
                </a:lnTo>
                <a:lnTo>
                  <a:pt x="182880" y="274319"/>
                </a:lnTo>
                <a:lnTo>
                  <a:pt x="182880" y="365759"/>
                </a:lnTo>
                <a:lnTo>
                  <a:pt x="0" y="182880"/>
                </a:lnTo>
                <a:close/>
              </a:path>
            </a:pathLst>
          </a:custGeom>
          <a:solidFill>
            <a:srgbClr val="99FF66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3151" rIns="109728" bIns="73153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18" name="Freeform 17"/>
          <p:cNvSpPr/>
          <p:nvPr/>
        </p:nvSpPr>
        <p:spPr>
          <a:xfrm>
            <a:off x="3173531" y="5267233"/>
            <a:ext cx="1154127" cy="1154127"/>
          </a:xfrm>
          <a:custGeom>
            <a:avLst/>
            <a:gdLst>
              <a:gd name="connsiteX0" fmla="*/ 0 w 1154127"/>
              <a:gd name="connsiteY0" fmla="*/ 577064 h 1154127"/>
              <a:gd name="connsiteX1" fmla="*/ 577064 w 1154127"/>
              <a:gd name="connsiteY1" fmla="*/ 0 h 1154127"/>
              <a:gd name="connsiteX2" fmla="*/ 1154128 w 1154127"/>
              <a:gd name="connsiteY2" fmla="*/ 577064 h 1154127"/>
              <a:gd name="connsiteX3" fmla="*/ 577064 w 1154127"/>
              <a:gd name="connsiteY3" fmla="*/ 1154128 h 1154127"/>
              <a:gd name="connsiteX4" fmla="*/ 0 w 1154127"/>
              <a:gd name="connsiteY4" fmla="*/ 577064 h 11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127" h="1154127">
                <a:moveTo>
                  <a:pt x="0" y="577064"/>
                </a:moveTo>
                <a:cubicBezTo>
                  <a:pt x="0" y="258360"/>
                  <a:pt x="258360" y="0"/>
                  <a:pt x="577064" y="0"/>
                </a:cubicBezTo>
                <a:cubicBezTo>
                  <a:pt x="895768" y="0"/>
                  <a:pt x="1154128" y="258360"/>
                  <a:pt x="1154128" y="577064"/>
                </a:cubicBezTo>
                <a:cubicBezTo>
                  <a:pt x="1154128" y="895768"/>
                  <a:pt x="895768" y="1154128"/>
                  <a:pt x="577064" y="1154128"/>
                </a:cubicBezTo>
                <a:cubicBezTo>
                  <a:pt x="258360" y="1154128"/>
                  <a:pt x="0" y="895768"/>
                  <a:pt x="0" y="577064"/>
                </a:cubicBezTo>
                <a:close/>
              </a:path>
            </a:pathLst>
          </a:custGeom>
          <a:solidFill>
            <a:srgbClr val="99FF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1718" rIns="0" bIns="181718" numCol="1" spcCol="1270" anchor="ctr" anchorCtr="0">
            <a:noAutofit/>
          </a:bodyPr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</a:pPr>
            <a:r>
              <a:rPr lang="en-GB" sz="1000" dirty="0" smtClean="0">
                <a:solidFill>
                  <a:schemeClr val="accent2">
                    <a:lumMod val="75000"/>
                  </a:schemeClr>
                </a:solidFill>
              </a:rPr>
              <a:t>Authentication services</a:t>
            </a:r>
            <a:endParaRPr lang="en-GB" sz="1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 rot="18900000">
            <a:off x="2684987" y="4490732"/>
            <a:ext cx="548640" cy="365760"/>
          </a:xfrm>
          <a:custGeom>
            <a:avLst/>
            <a:gdLst>
              <a:gd name="connsiteX0" fmla="*/ 0 w 548639"/>
              <a:gd name="connsiteY0" fmla="*/ 182880 h 365759"/>
              <a:gd name="connsiteX1" fmla="*/ 182880 w 548639"/>
              <a:gd name="connsiteY1" fmla="*/ 0 h 365759"/>
              <a:gd name="connsiteX2" fmla="*/ 182880 w 548639"/>
              <a:gd name="connsiteY2" fmla="*/ 91440 h 365759"/>
              <a:gd name="connsiteX3" fmla="*/ 365760 w 548639"/>
              <a:gd name="connsiteY3" fmla="*/ 91440 h 365759"/>
              <a:gd name="connsiteX4" fmla="*/ 365760 w 548639"/>
              <a:gd name="connsiteY4" fmla="*/ 0 h 365759"/>
              <a:gd name="connsiteX5" fmla="*/ 548639 w 548639"/>
              <a:gd name="connsiteY5" fmla="*/ 182880 h 365759"/>
              <a:gd name="connsiteX6" fmla="*/ 365760 w 548639"/>
              <a:gd name="connsiteY6" fmla="*/ 365759 h 365759"/>
              <a:gd name="connsiteX7" fmla="*/ 365760 w 548639"/>
              <a:gd name="connsiteY7" fmla="*/ 274319 h 365759"/>
              <a:gd name="connsiteX8" fmla="*/ 182880 w 548639"/>
              <a:gd name="connsiteY8" fmla="*/ 274319 h 365759"/>
              <a:gd name="connsiteX9" fmla="*/ 182880 w 548639"/>
              <a:gd name="connsiteY9" fmla="*/ 365759 h 365759"/>
              <a:gd name="connsiteX10" fmla="*/ 0 w 548639"/>
              <a:gd name="connsiteY10" fmla="*/ 182880 h 36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39" h="365759">
                <a:moveTo>
                  <a:pt x="548639" y="182879"/>
                </a:moveTo>
                <a:lnTo>
                  <a:pt x="365759" y="365759"/>
                </a:lnTo>
                <a:lnTo>
                  <a:pt x="365759" y="274319"/>
                </a:lnTo>
                <a:lnTo>
                  <a:pt x="182879" y="274319"/>
                </a:lnTo>
                <a:lnTo>
                  <a:pt x="182879" y="365759"/>
                </a:lnTo>
                <a:lnTo>
                  <a:pt x="0" y="182879"/>
                </a:lnTo>
                <a:lnTo>
                  <a:pt x="182879" y="0"/>
                </a:lnTo>
                <a:lnTo>
                  <a:pt x="182879" y="91440"/>
                </a:lnTo>
                <a:lnTo>
                  <a:pt x="365759" y="91440"/>
                </a:lnTo>
                <a:lnTo>
                  <a:pt x="365759" y="0"/>
                </a:lnTo>
                <a:lnTo>
                  <a:pt x="548639" y="182879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728" tIns="73152" rIns="0" bIns="7315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20" name="Freeform 19"/>
          <p:cNvSpPr/>
          <p:nvPr/>
        </p:nvSpPr>
        <p:spPr>
          <a:xfrm>
            <a:off x="1786207" y="4692585"/>
            <a:ext cx="1154127" cy="1154127"/>
          </a:xfrm>
          <a:custGeom>
            <a:avLst/>
            <a:gdLst>
              <a:gd name="connsiteX0" fmla="*/ 0 w 1154127"/>
              <a:gd name="connsiteY0" fmla="*/ 577064 h 1154127"/>
              <a:gd name="connsiteX1" fmla="*/ 577064 w 1154127"/>
              <a:gd name="connsiteY1" fmla="*/ 0 h 1154127"/>
              <a:gd name="connsiteX2" fmla="*/ 1154128 w 1154127"/>
              <a:gd name="connsiteY2" fmla="*/ 577064 h 1154127"/>
              <a:gd name="connsiteX3" fmla="*/ 577064 w 1154127"/>
              <a:gd name="connsiteY3" fmla="*/ 1154128 h 1154127"/>
              <a:gd name="connsiteX4" fmla="*/ 0 w 1154127"/>
              <a:gd name="connsiteY4" fmla="*/ 577064 h 11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127" h="1154127">
                <a:moveTo>
                  <a:pt x="0" y="577064"/>
                </a:moveTo>
                <a:cubicBezTo>
                  <a:pt x="0" y="258360"/>
                  <a:pt x="258360" y="0"/>
                  <a:pt x="577064" y="0"/>
                </a:cubicBezTo>
                <a:cubicBezTo>
                  <a:pt x="895768" y="0"/>
                  <a:pt x="1154128" y="258360"/>
                  <a:pt x="1154128" y="577064"/>
                </a:cubicBezTo>
                <a:cubicBezTo>
                  <a:pt x="1154128" y="895768"/>
                  <a:pt x="895768" y="1154128"/>
                  <a:pt x="577064" y="1154128"/>
                </a:cubicBezTo>
                <a:cubicBezTo>
                  <a:pt x="258360" y="1154128"/>
                  <a:pt x="0" y="895768"/>
                  <a:pt x="0" y="577064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81718" rIns="0" bIns="18171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kern="1200" dirty="0" smtClean="0">
                <a:solidFill>
                  <a:schemeClr val="accent2">
                    <a:lumMod val="75000"/>
                  </a:schemeClr>
                </a:solidFill>
              </a:rPr>
              <a:t>Collaborative platform</a:t>
            </a:r>
          </a:p>
        </p:txBody>
      </p:sp>
      <p:sp>
        <p:nvSpPr>
          <p:cNvPr id="21" name="Freeform 20"/>
          <p:cNvSpPr/>
          <p:nvPr/>
        </p:nvSpPr>
        <p:spPr>
          <a:xfrm>
            <a:off x="2039516" y="3699444"/>
            <a:ext cx="900818" cy="365760"/>
          </a:xfrm>
          <a:custGeom>
            <a:avLst/>
            <a:gdLst>
              <a:gd name="connsiteX0" fmla="*/ 0 w 548639"/>
              <a:gd name="connsiteY0" fmla="*/ 182880 h 365759"/>
              <a:gd name="connsiteX1" fmla="*/ 182880 w 548639"/>
              <a:gd name="connsiteY1" fmla="*/ 0 h 365759"/>
              <a:gd name="connsiteX2" fmla="*/ 182880 w 548639"/>
              <a:gd name="connsiteY2" fmla="*/ 91440 h 365759"/>
              <a:gd name="connsiteX3" fmla="*/ 365760 w 548639"/>
              <a:gd name="connsiteY3" fmla="*/ 91440 h 365759"/>
              <a:gd name="connsiteX4" fmla="*/ 365760 w 548639"/>
              <a:gd name="connsiteY4" fmla="*/ 0 h 365759"/>
              <a:gd name="connsiteX5" fmla="*/ 548639 w 548639"/>
              <a:gd name="connsiteY5" fmla="*/ 182880 h 365759"/>
              <a:gd name="connsiteX6" fmla="*/ 365760 w 548639"/>
              <a:gd name="connsiteY6" fmla="*/ 365759 h 365759"/>
              <a:gd name="connsiteX7" fmla="*/ 365760 w 548639"/>
              <a:gd name="connsiteY7" fmla="*/ 274319 h 365759"/>
              <a:gd name="connsiteX8" fmla="*/ 182880 w 548639"/>
              <a:gd name="connsiteY8" fmla="*/ 274319 h 365759"/>
              <a:gd name="connsiteX9" fmla="*/ 182880 w 548639"/>
              <a:gd name="connsiteY9" fmla="*/ 365759 h 365759"/>
              <a:gd name="connsiteX10" fmla="*/ 0 w 548639"/>
              <a:gd name="connsiteY10" fmla="*/ 182880 h 36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39" h="365759">
                <a:moveTo>
                  <a:pt x="548639" y="182879"/>
                </a:moveTo>
                <a:lnTo>
                  <a:pt x="365759" y="365759"/>
                </a:lnTo>
                <a:lnTo>
                  <a:pt x="365759" y="274319"/>
                </a:lnTo>
                <a:lnTo>
                  <a:pt x="182879" y="274319"/>
                </a:lnTo>
                <a:lnTo>
                  <a:pt x="182879" y="365759"/>
                </a:lnTo>
                <a:lnTo>
                  <a:pt x="0" y="182879"/>
                </a:lnTo>
                <a:lnTo>
                  <a:pt x="182879" y="0"/>
                </a:lnTo>
                <a:lnTo>
                  <a:pt x="182879" y="91440"/>
                </a:lnTo>
                <a:lnTo>
                  <a:pt x="365759" y="91440"/>
                </a:lnTo>
                <a:lnTo>
                  <a:pt x="365759" y="0"/>
                </a:lnTo>
                <a:lnTo>
                  <a:pt x="548639" y="182879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728" tIns="73153" rIns="1" bIns="7315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22" name="Freeform 21"/>
          <p:cNvSpPr/>
          <p:nvPr/>
        </p:nvSpPr>
        <p:spPr>
          <a:xfrm>
            <a:off x="707874" y="3305261"/>
            <a:ext cx="1154127" cy="1154127"/>
          </a:xfrm>
          <a:custGeom>
            <a:avLst/>
            <a:gdLst>
              <a:gd name="connsiteX0" fmla="*/ 0 w 1154127"/>
              <a:gd name="connsiteY0" fmla="*/ 577064 h 1154127"/>
              <a:gd name="connsiteX1" fmla="*/ 577064 w 1154127"/>
              <a:gd name="connsiteY1" fmla="*/ 0 h 1154127"/>
              <a:gd name="connsiteX2" fmla="*/ 1154128 w 1154127"/>
              <a:gd name="connsiteY2" fmla="*/ 577064 h 1154127"/>
              <a:gd name="connsiteX3" fmla="*/ 577064 w 1154127"/>
              <a:gd name="connsiteY3" fmla="*/ 1154128 h 1154127"/>
              <a:gd name="connsiteX4" fmla="*/ 0 w 1154127"/>
              <a:gd name="connsiteY4" fmla="*/ 577064 h 11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127" h="1154127">
                <a:moveTo>
                  <a:pt x="0" y="577064"/>
                </a:moveTo>
                <a:cubicBezTo>
                  <a:pt x="0" y="258360"/>
                  <a:pt x="258360" y="0"/>
                  <a:pt x="577064" y="0"/>
                </a:cubicBezTo>
                <a:cubicBezTo>
                  <a:pt x="895768" y="0"/>
                  <a:pt x="1154128" y="258360"/>
                  <a:pt x="1154128" y="577064"/>
                </a:cubicBezTo>
                <a:cubicBezTo>
                  <a:pt x="1154128" y="895768"/>
                  <a:pt x="895768" y="1154128"/>
                  <a:pt x="577064" y="1154128"/>
                </a:cubicBezTo>
                <a:cubicBezTo>
                  <a:pt x="258360" y="1154128"/>
                  <a:pt x="0" y="895768"/>
                  <a:pt x="0" y="57706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718" tIns="181718" rIns="181718" bIns="18171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/>
              <a:t>MS A</a:t>
            </a:r>
            <a:br>
              <a:rPr lang="en-US" sz="1000" kern="1200" dirty="0" smtClean="0"/>
            </a:br>
            <a:r>
              <a:rPr lang="en-US" sz="1000" kern="1200" dirty="0" smtClean="0"/>
              <a:t>Legacy System</a:t>
            </a:r>
            <a:endParaRPr lang="en-US" sz="1000" kern="1200" dirty="0"/>
          </a:p>
        </p:txBody>
      </p:sp>
      <p:sp>
        <p:nvSpPr>
          <p:cNvPr id="23" name="Freeform 22"/>
          <p:cNvSpPr/>
          <p:nvPr/>
        </p:nvSpPr>
        <p:spPr>
          <a:xfrm rot="2700000">
            <a:off x="2684987" y="2908157"/>
            <a:ext cx="548640" cy="365760"/>
          </a:xfrm>
          <a:custGeom>
            <a:avLst/>
            <a:gdLst>
              <a:gd name="connsiteX0" fmla="*/ 0 w 548639"/>
              <a:gd name="connsiteY0" fmla="*/ 182880 h 365759"/>
              <a:gd name="connsiteX1" fmla="*/ 182880 w 548639"/>
              <a:gd name="connsiteY1" fmla="*/ 0 h 365759"/>
              <a:gd name="connsiteX2" fmla="*/ 182880 w 548639"/>
              <a:gd name="connsiteY2" fmla="*/ 91440 h 365759"/>
              <a:gd name="connsiteX3" fmla="*/ 365760 w 548639"/>
              <a:gd name="connsiteY3" fmla="*/ 91440 h 365759"/>
              <a:gd name="connsiteX4" fmla="*/ 365760 w 548639"/>
              <a:gd name="connsiteY4" fmla="*/ 0 h 365759"/>
              <a:gd name="connsiteX5" fmla="*/ 548639 w 548639"/>
              <a:gd name="connsiteY5" fmla="*/ 182880 h 365759"/>
              <a:gd name="connsiteX6" fmla="*/ 365760 w 548639"/>
              <a:gd name="connsiteY6" fmla="*/ 365759 h 365759"/>
              <a:gd name="connsiteX7" fmla="*/ 365760 w 548639"/>
              <a:gd name="connsiteY7" fmla="*/ 274319 h 365759"/>
              <a:gd name="connsiteX8" fmla="*/ 182880 w 548639"/>
              <a:gd name="connsiteY8" fmla="*/ 274319 h 365759"/>
              <a:gd name="connsiteX9" fmla="*/ 182880 w 548639"/>
              <a:gd name="connsiteY9" fmla="*/ 365759 h 365759"/>
              <a:gd name="connsiteX10" fmla="*/ 0 w 548639"/>
              <a:gd name="connsiteY10" fmla="*/ 182880 h 36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39" h="365759">
                <a:moveTo>
                  <a:pt x="548639" y="182879"/>
                </a:moveTo>
                <a:lnTo>
                  <a:pt x="365759" y="365759"/>
                </a:lnTo>
                <a:lnTo>
                  <a:pt x="365759" y="274319"/>
                </a:lnTo>
                <a:lnTo>
                  <a:pt x="182879" y="274319"/>
                </a:lnTo>
                <a:lnTo>
                  <a:pt x="182879" y="365759"/>
                </a:lnTo>
                <a:lnTo>
                  <a:pt x="0" y="182879"/>
                </a:lnTo>
                <a:lnTo>
                  <a:pt x="182879" y="0"/>
                </a:lnTo>
                <a:lnTo>
                  <a:pt x="182879" y="91440"/>
                </a:lnTo>
                <a:lnTo>
                  <a:pt x="365759" y="91440"/>
                </a:lnTo>
                <a:lnTo>
                  <a:pt x="365759" y="0"/>
                </a:lnTo>
                <a:lnTo>
                  <a:pt x="548639" y="182879"/>
                </a:lnTo>
                <a:close/>
              </a:path>
            </a:pathLst>
          </a:custGeom>
          <a:solidFill>
            <a:srgbClr val="FFCC66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728" tIns="73152" rIns="0" bIns="7315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24" name="Freeform 23"/>
          <p:cNvSpPr/>
          <p:nvPr/>
        </p:nvSpPr>
        <p:spPr>
          <a:xfrm>
            <a:off x="1786207" y="1917937"/>
            <a:ext cx="1154127" cy="1154127"/>
          </a:xfrm>
          <a:custGeom>
            <a:avLst/>
            <a:gdLst>
              <a:gd name="connsiteX0" fmla="*/ 0 w 1154127"/>
              <a:gd name="connsiteY0" fmla="*/ 577064 h 1154127"/>
              <a:gd name="connsiteX1" fmla="*/ 577064 w 1154127"/>
              <a:gd name="connsiteY1" fmla="*/ 0 h 1154127"/>
              <a:gd name="connsiteX2" fmla="*/ 1154128 w 1154127"/>
              <a:gd name="connsiteY2" fmla="*/ 577064 h 1154127"/>
              <a:gd name="connsiteX3" fmla="*/ 577064 w 1154127"/>
              <a:gd name="connsiteY3" fmla="*/ 1154128 h 1154127"/>
              <a:gd name="connsiteX4" fmla="*/ 0 w 1154127"/>
              <a:gd name="connsiteY4" fmla="*/ 577064 h 11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127" h="1154127">
                <a:moveTo>
                  <a:pt x="0" y="577064"/>
                </a:moveTo>
                <a:cubicBezTo>
                  <a:pt x="0" y="258360"/>
                  <a:pt x="258360" y="0"/>
                  <a:pt x="577064" y="0"/>
                </a:cubicBezTo>
                <a:cubicBezTo>
                  <a:pt x="895768" y="0"/>
                  <a:pt x="1154128" y="258360"/>
                  <a:pt x="1154128" y="577064"/>
                </a:cubicBezTo>
                <a:cubicBezTo>
                  <a:pt x="1154128" y="895768"/>
                  <a:pt x="895768" y="1154128"/>
                  <a:pt x="577064" y="1154128"/>
                </a:cubicBezTo>
                <a:cubicBezTo>
                  <a:pt x="258360" y="1154128"/>
                  <a:pt x="0" y="895768"/>
                  <a:pt x="0" y="577064"/>
                </a:cubicBezTo>
                <a:close/>
              </a:path>
            </a:pathLst>
          </a:custGeom>
          <a:solidFill>
            <a:srgbClr val="FFCC6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718" tIns="181718" rIns="181718" bIns="18171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000" kern="1200" dirty="0" smtClean="0">
                <a:solidFill>
                  <a:schemeClr val="accent2">
                    <a:lumMod val="75000"/>
                  </a:schemeClr>
                </a:solidFill>
              </a:rPr>
              <a:t>Registry of authorities</a:t>
            </a:r>
            <a:endParaRPr lang="en-US" sz="1000" kern="1200" dirty="0"/>
          </a:p>
        </p:txBody>
      </p:sp>
      <p:sp>
        <p:nvSpPr>
          <p:cNvPr id="25" name="Freeform 24"/>
          <p:cNvSpPr/>
          <p:nvPr/>
        </p:nvSpPr>
        <p:spPr>
          <a:xfrm>
            <a:off x="7563263" y="3318179"/>
            <a:ext cx="1154127" cy="1154127"/>
          </a:xfrm>
          <a:custGeom>
            <a:avLst/>
            <a:gdLst>
              <a:gd name="connsiteX0" fmla="*/ 0 w 1154127"/>
              <a:gd name="connsiteY0" fmla="*/ 577064 h 1154127"/>
              <a:gd name="connsiteX1" fmla="*/ 577064 w 1154127"/>
              <a:gd name="connsiteY1" fmla="*/ 0 h 1154127"/>
              <a:gd name="connsiteX2" fmla="*/ 1154128 w 1154127"/>
              <a:gd name="connsiteY2" fmla="*/ 577064 h 1154127"/>
              <a:gd name="connsiteX3" fmla="*/ 577064 w 1154127"/>
              <a:gd name="connsiteY3" fmla="*/ 1154128 h 1154127"/>
              <a:gd name="connsiteX4" fmla="*/ 0 w 1154127"/>
              <a:gd name="connsiteY4" fmla="*/ 577064 h 115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4127" h="1154127">
                <a:moveTo>
                  <a:pt x="0" y="577064"/>
                </a:moveTo>
                <a:cubicBezTo>
                  <a:pt x="0" y="258360"/>
                  <a:pt x="258360" y="0"/>
                  <a:pt x="577064" y="0"/>
                </a:cubicBezTo>
                <a:cubicBezTo>
                  <a:pt x="895768" y="0"/>
                  <a:pt x="1154128" y="258360"/>
                  <a:pt x="1154128" y="577064"/>
                </a:cubicBezTo>
                <a:cubicBezTo>
                  <a:pt x="1154128" y="895768"/>
                  <a:pt x="895768" y="1154128"/>
                  <a:pt x="577064" y="1154128"/>
                </a:cubicBezTo>
                <a:cubicBezTo>
                  <a:pt x="258360" y="1154128"/>
                  <a:pt x="0" y="895768"/>
                  <a:pt x="0" y="577064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1718" tIns="181718" rIns="181718" bIns="181718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000" kern="1200" dirty="0" smtClean="0"/>
              <a:t>MS B</a:t>
            </a:r>
            <a:br>
              <a:rPr lang="en-US" sz="1000" kern="1200" dirty="0" smtClean="0"/>
            </a:br>
            <a:r>
              <a:rPr lang="en-US" sz="1000" kern="1200" dirty="0" smtClean="0"/>
              <a:t>Legacy System</a:t>
            </a:r>
            <a:endParaRPr lang="en-US" sz="1000" kern="1200" dirty="0"/>
          </a:p>
        </p:txBody>
      </p:sp>
      <p:sp>
        <p:nvSpPr>
          <p:cNvPr id="26" name="Freeform 25"/>
          <p:cNvSpPr/>
          <p:nvPr/>
        </p:nvSpPr>
        <p:spPr>
          <a:xfrm>
            <a:off x="6720162" y="3707192"/>
            <a:ext cx="812105" cy="365759"/>
          </a:xfrm>
          <a:custGeom>
            <a:avLst/>
            <a:gdLst>
              <a:gd name="connsiteX0" fmla="*/ 0 w 548639"/>
              <a:gd name="connsiteY0" fmla="*/ 182880 h 365759"/>
              <a:gd name="connsiteX1" fmla="*/ 182880 w 548639"/>
              <a:gd name="connsiteY1" fmla="*/ 0 h 365759"/>
              <a:gd name="connsiteX2" fmla="*/ 182880 w 548639"/>
              <a:gd name="connsiteY2" fmla="*/ 91440 h 365759"/>
              <a:gd name="connsiteX3" fmla="*/ 365760 w 548639"/>
              <a:gd name="connsiteY3" fmla="*/ 91440 h 365759"/>
              <a:gd name="connsiteX4" fmla="*/ 365760 w 548639"/>
              <a:gd name="connsiteY4" fmla="*/ 0 h 365759"/>
              <a:gd name="connsiteX5" fmla="*/ 548639 w 548639"/>
              <a:gd name="connsiteY5" fmla="*/ 182880 h 365759"/>
              <a:gd name="connsiteX6" fmla="*/ 365760 w 548639"/>
              <a:gd name="connsiteY6" fmla="*/ 365759 h 365759"/>
              <a:gd name="connsiteX7" fmla="*/ 365760 w 548639"/>
              <a:gd name="connsiteY7" fmla="*/ 274319 h 365759"/>
              <a:gd name="connsiteX8" fmla="*/ 182880 w 548639"/>
              <a:gd name="connsiteY8" fmla="*/ 274319 h 365759"/>
              <a:gd name="connsiteX9" fmla="*/ 182880 w 548639"/>
              <a:gd name="connsiteY9" fmla="*/ 365759 h 365759"/>
              <a:gd name="connsiteX10" fmla="*/ 0 w 548639"/>
              <a:gd name="connsiteY10" fmla="*/ 182880 h 36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39" h="365759">
                <a:moveTo>
                  <a:pt x="0" y="182880"/>
                </a:moveTo>
                <a:lnTo>
                  <a:pt x="182880" y="0"/>
                </a:lnTo>
                <a:lnTo>
                  <a:pt x="182880" y="91440"/>
                </a:lnTo>
                <a:lnTo>
                  <a:pt x="365760" y="91440"/>
                </a:lnTo>
                <a:lnTo>
                  <a:pt x="365760" y="0"/>
                </a:lnTo>
                <a:lnTo>
                  <a:pt x="548639" y="182880"/>
                </a:lnTo>
                <a:lnTo>
                  <a:pt x="365760" y="365759"/>
                </a:lnTo>
                <a:lnTo>
                  <a:pt x="365760" y="274319"/>
                </a:lnTo>
                <a:lnTo>
                  <a:pt x="182880" y="274319"/>
                </a:lnTo>
                <a:lnTo>
                  <a:pt x="182880" y="365759"/>
                </a:lnTo>
                <a:lnTo>
                  <a:pt x="0" y="18288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3152" rIns="109728" bIns="7315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  <p:sp>
        <p:nvSpPr>
          <p:cNvPr id="27" name="Freeform 26"/>
          <p:cNvSpPr/>
          <p:nvPr/>
        </p:nvSpPr>
        <p:spPr>
          <a:xfrm>
            <a:off x="1968285" y="3712363"/>
            <a:ext cx="5563981" cy="365759"/>
          </a:xfrm>
          <a:custGeom>
            <a:avLst/>
            <a:gdLst>
              <a:gd name="connsiteX0" fmla="*/ 0 w 548639"/>
              <a:gd name="connsiteY0" fmla="*/ 182880 h 365759"/>
              <a:gd name="connsiteX1" fmla="*/ 182880 w 548639"/>
              <a:gd name="connsiteY1" fmla="*/ 0 h 365759"/>
              <a:gd name="connsiteX2" fmla="*/ 182880 w 548639"/>
              <a:gd name="connsiteY2" fmla="*/ 91440 h 365759"/>
              <a:gd name="connsiteX3" fmla="*/ 365760 w 548639"/>
              <a:gd name="connsiteY3" fmla="*/ 91440 h 365759"/>
              <a:gd name="connsiteX4" fmla="*/ 365760 w 548639"/>
              <a:gd name="connsiteY4" fmla="*/ 0 h 365759"/>
              <a:gd name="connsiteX5" fmla="*/ 548639 w 548639"/>
              <a:gd name="connsiteY5" fmla="*/ 182880 h 365759"/>
              <a:gd name="connsiteX6" fmla="*/ 365760 w 548639"/>
              <a:gd name="connsiteY6" fmla="*/ 365759 h 365759"/>
              <a:gd name="connsiteX7" fmla="*/ 365760 w 548639"/>
              <a:gd name="connsiteY7" fmla="*/ 274319 h 365759"/>
              <a:gd name="connsiteX8" fmla="*/ 182880 w 548639"/>
              <a:gd name="connsiteY8" fmla="*/ 274319 h 365759"/>
              <a:gd name="connsiteX9" fmla="*/ 182880 w 548639"/>
              <a:gd name="connsiteY9" fmla="*/ 365759 h 365759"/>
              <a:gd name="connsiteX10" fmla="*/ 0 w 548639"/>
              <a:gd name="connsiteY10" fmla="*/ 182880 h 36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8639" h="365759">
                <a:moveTo>
                  <a:pt x="0" y="182880"/>
                </a:moveTo>
                <a:lnTo>
                  <a:pt x="182880" y="0"/>
                </a:lnTo>
                <a:lnTo>
                  <a:pt x="182880" y="91440"/>
                </a:lnTo>
                <a:lnTo>
                  <a:pt x="365760" y="91440"/>
                </a:lnTo>
                <a:lnTo>
                  <a:pt x="365760" y="0"/>
                </a:lnTo>
                <a:lnTo>
                  <a:pt x="548639" y="182880"/>
                </a:lnTo>
                <a:lnTo>
                  <a:pt x="365760" y="365759"/>
                </a:lnTo>
                <a:lnTo>
                  <a:pt x="365760" y="274319"/>
                </a:lnTo>
                <a:lnTo>
                  <a:pt x="182880" y="274319"/>
                </a:lnTo>
                <a:lnTo>
                  <a:pt x="182880" y="365759"/>
                </a:lnTo>
                <a:lnTo>
                  <a:pt x="0" y="18288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3152" rIns="109728" bIns="7315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000" kern="1200"/>
          </a:p>
        </p:txBody>
      </p:sp>
    </p:spTree>
    <p:extLst>
      <p:ext uri="{BB962C8B-B14F-4D97-AF65-F5344CB8AC3E}">
        <p14:creationId xmlns:p14="http://schemas.microsoft.com/office/powerpoint/2010/main" val="378256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SH9zEJj8EmxrUlaa9uh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vmRC7vSgUmbLA.Kt8JQp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pcaC35W0WJCw5nMn1OUg"/>
</p:tagLst>
</file>

<file path=ppt/theme/theme1.xml><?xml version="1.0" encoding="utf-8"?>
<a:theme xmlns:a="http://schemas.openxmlformats.org/drawingml/2006/main" name="1_JRC_Slide_Template_EN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Theme">
  <a:themeElements>
    <a:clrScheme name="PwC PowerPoint Ocean Palette">
      <a:dk1>
        <a:srgbClr val="000000"/>
      </a:dk1>
      <a:lt1>
        <a:srgbClr val="FFFFFF"/>
      </a:lt1>
      <a:dk2>
        <a:srgbClr val="3A4972"/>
      </a:dk2>
      <a:lt2>
        <a:srgbClr val="B1DCEE"/>
      </a:lt2>
      <a:accent1>
        <a:srgbClr val="2666A6"/>
      </a:accent1>
      <a:accent2>
        <a:srgbClr val="3DA8D5"/>
      </a:accent2>
      <a:accent3>
        <a:srgbClr val="8BCBE6"/>
      </a:accent3>
      <a:accent4>
        <a:srgbClr val="B1DCEE"/>
      </a:accent4>
      <a:accent5>
        <a:srgbClr val="D8EEF7"/>
      </a:accent5>
      <a:accent6>
        <a:srgbClr val="3A4972"/>
      </a:accent6>
      <a:hlink>
        <a:srgbClr val="3DA8D5"/>
      </a:hlink>
      <a:folHlink>
        <a:srgbClr val="3A4972"/>
      </a:folHlink>
    </a:clrScheme>
    <a:fontScheme name="Pw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JRC_Slide_Template_EN</Template>
  <TotalTime>35559</TotalTime>
  <Words>2304</Words>
  <Application>Microsoft Office PowerPoint</Application>
  <PresentationFormat>On-screen Show (4:3)</PresentationFormat>
  <Paragraphs>346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41" baseType="lpstr">
      <vt:lpstr>ＭＳ Ｐゴシック</vt:lpstr>
      <vt:lpstr>ＭＳ Ｐゴシック</vt:lpstr>
      <vt:lpstr>Arial</vt:lpstr>
      <vt:lpstr>Calibri</vt:lpstr>
      <vt:lpstr>PFSquareSansPro-Bold</vt:lpstr>
      <vt:lpstr>PFSquareSansPro-Medium</vt:lpstr>
      <vt:lpstr>PFSquareSansPro-Regular</vt:lpstr>
      <vt:lpstr>Symbol</vt:lpstr>
      <vt:lpstr>Times New Roman</vt:lpstr>
      <vt:lpstr>Verdana</vt:lpstr>
      <vt:lpstr>Wingdings</vt:lpstr>
      <vt:lpstr>1_JRC_Slide_Template_EN</vt:lpstr>
      <vt:lpstr>Default Theme</vt:lpstr>
      <vt:lpstr>PowerPoint Presentation</vt:lpstr>
      <vt:lpstr>Common Information Sharing Environment (CISE) for Maritime Surveillance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CISE Building Blocks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Legal interoperability</vt:lpstr>
      <vt:lpstr>Organisational Interoperability</vt:lpstr>
      <vt:lpstr>Organisational Interoperability</vt:lpstr>
      <vt:lpstr>PowerPoint Presentation</vt:lpstr>
      <vt:lpstr>CISE Gateway’s functions</vt:lpstr>
      <vt:lpstr>Node</vt:lpstr>
      <vt:lpstr>CISE Principles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Research Centre</dc:title>
  <dc:creator>Grainne Mulhern</dc:creator>
  <cp:lastModifiedBy>Franco Oliveri</cp:lastModifiedBy>
  <cp:revision>728</cp:revision>
  <cp:lastPrinted>2015-01-09T11:03:40Z</cp:lastPrinted>
  <dcterms:created xsi:type="dcterms:W3CDTF">2012-03-21T15:19:35Z</dcterms:created>
  <dcterms:modified xsi:type="dcterms:W3CDTF">2015-09-22T13:05:00Z</dcterms:modified>
</cp:coreProperties>
</file>