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4.xml" ContentType="application/vnd.openxmlformats-officedocument.drawingml.chart+xml"/>
  <Override PartName="/ppt/drawings/drawing1.xml" ContentType="application/vnd.openxmlformats-officedocument.drawingml.chartshape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5.xml" ContentType="application/vnd.openxmlformats-officedocument.drawingml.chart+xml"/>
  <Override PartName="/ppt/notesSlides/notesSlide13.xml" ContentType="application/vnd.openxmlformats-officedocument.presentationml.notesSlide+xml"/>
  <Override PartName="/ppt/charts/chart6.xml" ContentType="application/vnd.openxmlformats-officedocument.drawingml.chart+xml"/>
  <Override PartName="/ppt/notesSlides/notesSlide14.xml" ContentType="application/vnd.openxmlformats-officedocument.presentationml.notesSlide+xml"/>
  <Override PartName="/ppt/charts/chart7.xml" ContentType="application/vnd.openxmlformats-officedocument.drawingml.chart+xml"/>
  <Override PartName="/ppt/notesSlides/notesSlide15.xml" ContentType="application/vnd.openxmlformats-officedocument.presentationml.notesSlide+xml"/>
  <Override PartName="/ppt/charts/chart8.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9.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0.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style1.xml" ContentType="application/vnd.ms-office.chartstyle+xml"/>
  <Override PartName="/ppt/charts/colors1.xml" ContentType="application/vnd.ms-office.chartcolorstyle+xml"/>
  <Override PartName="/ppt/charts/style2.xml" ContentType="application/vnd.ms-office.chartstyle+xml"/>
  <Override PartName="/ppt/charts/colors2.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7" r:id="rId3"/>
    <p:sldId id="257" r:id="rId4"/>
    <p:sldId id="261"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9697" autoAdjust="0"/>
  </p:normalViewPr>
  <p:slideViewPr>
    <p:cSldViewPr snapToGrid="0">
      <p:cViewPr>
        <p:scale>
          <a:sx n="40" d="100"/>
          <a:sy n="40" d="100"/>
        </p:scale>
        <p:origin x="-1516" y="-14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Cartel1"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Cartel1" TargetMode="Externa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Cartel1" TargetMode="External"/></Relationships>
</file>

<file path=ppt/charts/_rels/chart3.xml.rels><?xml version="1.0" encoding="UTF-8" standalone="yes"?>
<Relationships xmlns="http://schemas.openxmlformats.org/package/2006/relationships"><Relationship Id="rId1" Type="http://schemas.openxmlformats.org/officeDocument/2006/relationships/package" Target="../embeddings/Foglio_di_lavoro_di_Microsoft_Excel1.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Cartel1" TargetMode="External"/></Relationships>
</file>

<file path=ppt/charts/_rels/chart5.xml.rels><?xml version="1.0" encoding="UTF-8" standalone="yes"?>
<Relationships xmlns="http://schemas.openxmlformats.org/package/2006/relationships"><Relationship Id="rId1" Type="http://schemas.openxmlformats.org/officeDocument/2006/relationships/package" Target="../embeddings/Foglio_di_lavoro_di_Microsoft_Excel2.xlsx"/></Relationships>
</file>

<file path=ppt/charts/_rels/chart6.xml.rels><?xml version="1.0" encoding="UTF-8" standalone="yes"?>
<Relationships xmlns="http://schemas.openxmlformats.org/package/2006/relationships"><Relationship Id="rId1" Type="http://schemas.openxmlformats.org/officeDocument/2006/relationships/oleObject" Target="Cartel1"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Cartel1"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Cartel1"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Cartel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7"/>
    </mc:Choice>
    <mc:Fallback>
      <c:style val="7"/>
    </mc:Fallback>
  </mc:AlternateContent>
  <c:pivotSource>
    <c:name>[Cartel1]Foglio2!Tabella_pivot22</c:name>
    <c:fmtId val="5"/>
  </c:pivotSource>
  <c:chart>
    <c:title>
      <c:tx>
        <c:rich>
          <a:bodyPr rot="0" spcFirstLastPara="1" vertOverflow="ellipsis" vert="horz" wrap="square" anchor="ctr" anchorCtr="1"/>
          <a:lstStyle/>
          <a:p>
            <a:pPr>
              <a:defRPr b="0" i="0" u="none" strike="noStrike" kern="1200" baseline="0">
                <a:solidFill>
                  <a:schemeClr val="dk1"/>
                </a:solidFill>
                <a:effectLst/>
                <a:latin typeface="+mn-lt"/>
                <a:ea typeface="+mn-ea"/>
                <a:cs typeface="+mn-cs"/>
              </a:defRPr>
            </a:pPr>
            <a:r>
              <a:rPr lang="it-IT">
                <a:solidFill>
                  <a:schemeClr val="accent1">
                    <a:lumMod val="50000"/>
                  </a:schemeClr>
                </a:solidFill>
                <a:latin typeface="+mn-lt"/>
                <a:ea typeface="+mn-ea"/>
                <a:cs typeface="+mn-cs"/>
              </a:rPr>
              <a:t>Type of Organization</a:t>
            </a:r>
            <a:endParaRPr lang="it-IT">
              <a:solidFill>
                <a:schemeClr val="accent1">
                  <a:lumMod val="50000"/>
                </a:schemeClr>
              </a:solidFill>
            </a:endParaRPr>
          </a:p>
        </c:rich>
      </c:tx>
      <c:layout/>
      <c:overlay val="0"/>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6350" cap="flat" cmpd="sng" algn="ctr">
          <a:solidFill>
            <a:schemeClr val="accent1"/>
          </a:solidFill>
          <a:prstDash val="solid"/>
          <a:miter lim="800000"/>
        </a:ln>
        <a:effectLst/>
      </c:spPr>
    </c:title>
    <c:autoTitleDeleted val="0"/>
    <c:pivotFmts>
      <c:pivotFmt>
        <c:idx val="0"/>
        <c:spPr>
          <a:gradFill>
            <a:gsLst>
              <a:gs pos="0">
                <a:schemeClr val="accent5"/>
              </a:gs>
              <a:gs pos="100000">
                <a:schemeClr val="accent5">
                  <a:lumMod val="84000"/>
                </a:schemeClr>
              </a:gs>
            </a:gsLst>
            <a:lin ang="5400000" scaled="1"/>
          </a:gradFill>
          <a:ln>
            <a:noFill/>
          </a:ln>
          <a:effectLst>
            <a:outerShdw blurRad="76200" dir="18900000" sy="23000" kx="-1200000" algn="bl" rotWithShape="0">
              <a:prstClr val="black">
                <a:alpha val="20000"/>
              </a:prstClr>
            </a:outerShdw>
          </a:effectLst>
        </c:spPr>
        <c:marker>
          <c:symbol val="circle"/>
          <c:size val="6"/>
          <c:spPr>
            <a:gradFill>
              <a:gsLst>
                <a:gs pos="0">
                  <a:schemeClr val="accent5"/>
                </a:gs>
                <a:gs pos="100000">
                  <a:schemeClr val="accent5">
                    <a:lumMod val="84000"/>
                  </a:schemeClr>
                </a:gs>
              </a:gsLst>
              <a:lin ang="5400000" scaled="1"/>
            </a:gradFill>
            <a:ln>
              <a:noFill/>
            </a:ln>
            <a:effectLst>
              <a:outerShdw blurRad="76200" dir="18900000" sy="23000" kx="-1200000" algn="bl" rotWithShape="0">
                <a:prstClr val="black">
                  <a:alpha val="20000"/>
                </a:prstClr>
              </a:outerShdw>
            </a:effectLst>
          </c:spPr>
        </c:marker>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it-IT"/>
            </a:p>
          </c:txPr>
          <c:dLblPos val="inEnd"/>
          <c:showLegendKey val="0"/>
          <c:showVal val="1"/>
          <c:showCatName val="0"/>
          <c:showSerName val="0"/>
          <c:showPercent val="0"/>
          <c:showBubbleSize val="0"/>
          <c:extLst>
            <c:ext xmlns:c15="http://schemas.microsoft.com/office/drawing/2012/chart" uri="{CE6537A1-D6FC-4f65-9D91-7224C49458BB}"/>
          </c:extLst>
        </c:dLbl>
      </c:pivotFmt>
      <c:pivotFmt>
        <c:idx val="1"/>
        <c:spPr>
          <a:gradFill>
            <a:gsLst>
              <a:gs pos="0">
                <a:schemeClr val="accent5"/>
              </a:gs>
              <a:gs pos="100000">
                <a:schemeClr val="accent5">
                  <a:lumMod val="84000"/>
                </a:schemeClr>
              </a:gs>
            </a:gsLst>
            <a:lin ang="5400000" scaled="1"/>
          </a:gradFill>
          <a:ln>
            <a:noFill/>
          </a:ln>
          <a:effectLst>
            <a:outerShdw blurRad="76200" dir="18900000" sy="23000" kx="-1200000" algn="bl" rotWithShape="0">
              <a:prstClr val="black">
                <a:alpha val="20000"/>
              </a:prstClr>
            </a:outerShdw>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it-IT"/>
            </a:p>
          </c:txPr>
          <c:dLblPos val="inEnd"/>
          <c:showLegendKey val="0"/>
          <c:showVal val="1"/>
          <c:showCatName val="0"/>
          <c:showSerName val="0"/>
          <c:showPercent val="0"/>
          <c:showBubbleSize val="0"/>
          <c:extLst>
            <c:ext xmlns:c15="http://schemas.microsoft.com/office/drawing/2012/chart" uri="{CE6537A1-D6FC-4f65-9D91-7224C49458BB}"/>
          </c:extLst>
        </c:dLbl>
      </c:pivotFmt>
      <c:pivotFmt>
        <c:idx val="2"/>
        <c:spPr>
          <a:gradFill>
            <a:gsLst>
              <a:gs pos="0">
                <a:schemeClr val="accent5"/>
              </a:gs>
              <a:gs pos="100000">
                <a:schemeClr val="accent5">
                  <a:lumMod val="84000"/>
                </a:schemeClr>
              </a:gs>
            </a:gsLst>
            <a:lin ang="5400000" scaled="1"/>
          </a:gradFill>
          <a:ln>
            <a:noFill/>
          </a:ln>
          <a:effectLst>
            <a:outerShdw blurRad="76200" dir="18900000" sy="23000" kx="-1200000" algn="bl" rotWithShape="0">
              <a:prstClr val="black">
                <a:alpha val="20000"/>
              </a:prstClr>
            </a:outerShdw>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it-IT"/>
            </a:p>
          </c:txPr>
          <c:dLblPos val="in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Foglio2!$B$3</c:f>
              <c:strCache>
                <c:ptCount val="1"/>
                <c:pt idx="0">
                  <c:v>Totale</c:v>
                </c:pt>
              </c:strCache>
            </c:strRef>
          </c:tx>
          <c:spPr>
            <a:gradFill>
              <a:gsLst>
                <a:gs pos="0">
                  <a:schemeClr val="accent5"/>
                </a:gs>
                <a:gs pos="100000">
                  <a:schemeClr val="accent5">
                    <a:lumMod val="84000"/>
                  </a:schemeClr>
                </a:gs>
              </a:gsLst>
              <a:lin ang="5400000" scaled="1"/>
            </a:gradFill>
            <a:ln>
              <a:noFill/>
            </a:ln>
            <a:effectLst>
              <a:outerShdw blurRad="76200" dir="18900000" sy="23000" kx="-1200000" algn="bl" rotWithShape="0">
                <a:prstClr val="black">
                  <a:alpha val="2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it-IT"/>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Foglio2!$A$4:$A$5</c:f>
              <c:strCache>
                <c:ptCount val="2"/>
                <c:pt idx="0">
                  <c:v>BIG</c:v>
                </c:pt>
                <c:pt idx="1">
                  <c:v>SME</c:v>
                </c:pt>
              </c:strCache>
            </c:strRef>
          </c:cat>
          <c:val>
            <c:numRef>
              <c:f>Foglio2!$B$4:$B$5</c:f>
              <c:numCache>
                <c:formatCode>General</c:formatCode>
                <c:ptCount val="2"/>
                <c:pt idx="0">
                  <c:v>11</c:v>
                </c:pt>
                <c:pt idx="1">
                  <c:v>14</c:v>
                </c:pt>
              </c:numCache>
            </c:numRef>
          </c:val>
        </c:ser>
        <c:dLbls>
          <c:showLegendKey val="0"/>
          <c:showVal val="1"/>
          <c:showCatName val="0"/>
          <c:showSerName val="0"/>
          <c:showPercent val="0"/>
          <c:showBubbleSize val="0"/>
        </c:dLbls>
        <c:gapWidth val="41"/>
        <c:axId val="124822272"/>
        <c:axId val="124824960"/>
      </c:barChart>
      <c:catAx>
        <c:axId val="12482227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effectLst/>
                <a:latin typeface="+mn-lt"/>
                <a:ea typeface="+mn-ea"/>
                <a:cs typeface="+mn-cs"/>
              </a:defRPr>
            </a:pPr>
            <a:endParaRPr lang="it-IT"/>
          </a:p>
        </c:txPr>
        <c:crossAx val="124824960"/>
        <c:crosses val="autoZero"/>
        <c:auto val="1"/>
        <c:lblAlgn val="ctr"/>
        <c:lblOffset val="100"/>
        <c:noMultiLvlLbl val="0"/>
      </c:catAx>
      <c:valAx>
        <c:axId val="124824960"/>
        <c:scaling>
          <c:orientation val="minMax"/>
        </c:scaling>
        <c:delete val="1"/>
        <c:axPos val="l"/>
        <c:numFmt formatCode="General" sourceLinked="1"/>
        <c:majorTickMark val="none"/>
        <c:minorTickMark val="none"/>
        <c:tickLblPos val="none"/>
        <c:crossAx val="124822272"/>
        <c:crosses val="autoZero"/>
        <c:crossBetween val="between"/>
      </c:valAx>
      <c:spPr>
        <a:noFill/>
        <a:ln>
          <a:noFill/>
        </a:ln>
        <a:effectLst/>
      </c:spPr>
    </c:plotArea>
    <c:plotVisOnly val="1"/>
    <c:dispBlanksAs val="gap"/>
    <c:showDLblsOverMax val="0"/>
  </c:chart>
  <c: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a:effectLst/>
  </c:spPr>
  <c:txPr>
    <a:bodyPr/>
    <a:lstStyle/>
    <a:p>
      <a:pPr>
        <a:defRPr/>
      </a:pPr>
      <a:endParaRPr lang="it-IT"/>
    </a:p>
  </c:txPr>
  <c:externalData r:id="rId1">
    <c:autoUpdate val="0"/>
  </c:externalData>
  <c:extLst>
    <c:ext xmlns:c14="http://schemas.microsoft.com/office/drawing/2007/8/2/chart" uri="{781A3756-C4B2-4CAC-9D66-4F8BD8637D16}">
      <c14:pivotOptions>
        <c14:dropZoneFilter val="1"/>
        <c14:dropZonesVisible val="1"/>
      </c14:pivotOptions>
    </c:ext>
  </c:extLst>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Foglio1!$B$1</c:f>
              <c:strCache>
                <c:ptCount val="1"/>
                <c:pt idx="0">
                  <c:v>Yes</c:v>
                </c:pt>
              </c:strCache>
            </c:strRef>
          </c:tx>
          <c:invertIfNegative val="0"/>
          <c:cat>
            <c:strRef>
              <c:f>Foglio1!$A$2:$A$4</c:f>
              <c:strCache>
                <c:ptCount val="3"/>
                <c:pt idx="0">
                  <c:v>Is your organization or the market able to provide innovative technologies /
solutions capable to manage Public Key Infrastructures, for asymmetric encryption,
in a federation of systems where each system has its own PKI?</c:v>
                </c:pt>
                <c:pt idx="1">
                  <c:v>Is your organization or the market able to provide innovative technologies /
solutions for authorization protocols when the criteria of authorization are
distributed in different systems and databases?</c:v>
                </c:pt>
                <c:pt idx="2">
                  <c:v>Could the technologies / solutions proposed be usable in EU Maritime Surveillance
taking into consideration current European and Member States standards, legal and
regulatory frameworks?</c:v>
                </c:pt>
              </c:strCache>
            </c:strRef>
          </c:cat>
          <c:val>
            <c:numRef>
              <c:f>Foglio1!$B$2:$B$4</c:f>
              <c:numCache>
                <c:formatCode>General</c:formatCode>
                <c:ptCount val="3"/>
                <c:pt idx="0">
                  <c:v>11</c:v>
                </c:pt>
                <c:pt idx="1">
                  <c:v>10</c:v>
                </c:pt>
                <c:pt idx="2">
                  <c:v>15</c:v>
                </c:pt>
              </c:numCache>
            </c:numRef>
          </c:val>
        </c:ser>
        <c:ser>
          <c:idx val="1"/>
          <c:order val="1"/>
          <c:tx>
            <c:strRef>
              <c:f>Foglio1!$C$1</c:f>
              <c:strCache>
                <c:ptCount val="1"/>
                <c:pt idx="0">
                  <c:v>No</c:v>
                </c:pt>
              </c:strCache>
            </c:strRef>
          </c:tx>
          <c:invertIfNegative val="0"/>
          <c:cat>
            <c:strRef>
              <c:f>Foglio1!$A$2:$A$4</c:f>
              <c:strCache>
                <c:ptCount val="3"/>
                <c:pt idx="0">
                  <c:v>Is your organization or the market able to provide innovative technologies /
solutions capable to manage Public Key Infrastructures, for asymmetric encryption,
in a federation of systems where each system has its own PKI?</c:v>
                </c:pt>
                <c:pt idx="1">
                  <c:v>Is your organization or the market able to provide innovative technologies /
solutions for authorization protocols when the criteria of authorization are
distributed in different systems and databases?</c:v>
                </c:pt>
                <c:pt idx="2">
                  <c:v>Could the technologies / solutions proposed be usable in EU Maritime Surveillance
taking into consideration current European and Member States standards, legal and
regulatory frameworks?</c:v>
                </c:pt>
              </c:strCache>
            </c:strRef>
          </c:cat>
          <c:val>
            <c:numRef>
              <c:f>Foglio1!$C$2:$C$4</c:f>
              <c:numCache>
                <c:formatCode>General</c:formatCode>
                <c:ptCount val="3"/>
                <c:pt idx="0">
                  <c:v>14</c:v>
                </c:pt>
                <c:pt idx="1">
                  <c:v>15</c:v>
                </c:pt>
                <c:pt idx="2">
                  <c:v>10</c:v>
                </c:pt>
              </c:numCache>
            </c:numRef>
          </c:val>
        </c:ser>
        <c:dLbls>
          <c:showLegendKey val="0"/>
          <c:showVal val="0"/>
          <c:showCatName val="0"/>
          <c:showSerName val="0"/>
          <c:showPercent val="0"/>
          <c:showBubbleSize val="0"/>
        </c:dLbls>
        <c:gapWidth val="150"/>
        <c:shape val="box"/>
        <c:axId val="125889536"/>
        <c:axId val="125899520"/>
        <c:axId val="0"/>
      </c:bar3DChart>
      <c:catAx>
        <c:axId val="125889536"/>
        <c:scaling>
          <c:orientation val="minMax"/>
        </c:scaling>
        <c:delete val="0"/>
        <c:axPos val="b"/>
        <c:majorTickMark val="none"/>
        <c:minorTickMark val="none"/>
        <c:tickLblPos val="nextTo"/>
        <c:crossAx val="125899520"/>
        <c:crosses val="autoZero"/>
        <c:auto val="1"/>
        <c:lblAlgn val="ctr"/>
        <c:lblOffset val="100"/>
        <c:noMultiLvlLbl val="0"/>
      </c:catAx>
      <c:valAx>
        <c:axId val="125899520"/>
        <c:scaling>
          <c:orientation val="minMax"/>
        </c:scaling>
        <c:delete val="0"/>
        <c:axPos val="l"/>
        <c:majorGridlines/>
        <c:numFmt formatCode="General" sourceLinked="1"/>
        <c:majorTickMark val="none"/>
        <c:minorTickMark val="none"/>
        <c:tickLblPos val="nextTo"/>
        <c:crossAx val="125889536"/>
        <c:crosses val="autoZero"/>
        <c:crossBetween val="between"/>
      </c:valAx>
    </c:plotArea>
    <c:legend>
      <c:legendPos val="r"/>
      <c:layout/>
      <c:overlay val="0"/>
      <c:txPr>
        <a:bodyPr/>
        <a:lstStyle/>
        <a:p>
          <a:pPr>
            <a:defRPr sz="2800"/>
          </a:pPr>
          <a:endParaRPr lang="it-IT"/>
        </a:p>
      </c:txPr>
    </c:legend>
    <c:plotVisOnly val="1"/>
    <c:dispBlanksAs val="gap"/>
    <c:showDLblsOverMax val="0"/>
  </c:chart>
  <c:txPr>
    <a:bodyPr/>
    <a:lstStyle/>
    <a:p>
      <a:pPr>
        <a:defRPr sz="1400"/>
      </a:pPr>
      <a:endParaRPr lang="it-IT"/>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pivotSource>
    <c:name>[Cartel1]Foglio3!Tabella_pivot30</c:name>
    <c:fmtId val="27"/>
  </c:pivotSource>
  <c:chart>
    <c:autoTitleDeleted val="1"/>
    <c:pivotFmts>
      <c:pivotFmt>
        <c:idx val="0"/>
        <c:spPr>
          <a:solidFill>
            <a:schemeClr val="accent1"/>
          </a:solidFill>
          <a:ln w="25400">
            <a:solidFill>
              <a:schemeClr val="lt1"/>
            </a:solidFill>
          </a:ln>
          <a:effectLst/>
          <a:sp3d contourW="25400">
            <a:contourClr>
              <a:schemeClr val="lt1"/>
            </a:contourClr>
          </a:sp3d>
        </c:spPr>
        <c:marker>
          <c:symbol val="none"/>
        </c:marker>
      </c:pivotFmt>
      <c:pivotFmt>
        <c:idx val="1"/>
        <c:spPr>
          <a:solidFill>
            <a:schemeClr val="accent1"/>
          </a:solidFill>
          <a:ln w="25400">
            <a:solidFill>
              <a:schemeClr val="lt1"/>
            </a:solidFill>
          </a:ln>
          <a:effectLst/>
          <a:sp3d contourW="25400">
            <a:contourClr>
              <a:schemeClr val="lt1"/>
            </a:contourClr>
          </a:sp3d>
        </c:spPr>
        <c:marker>
          <c:symbol val="none"/>
        </c:marker>
      </c:pivotFmt>
      <c:pivotFmt>
        <c:idx val="2"/>
        <c:spPr>
          <a:solidFill>
            <a:schemeClr val="accent1"/>
          </a:solidFill>
          <a:ln w="25400">
            <a:solidFill>
              <a:schemeClr val="lt1"/>
            </a:solidFill>
          </a:ln>
          <a:effectLst/>
          <a:sp3d contourW="25400">
            <a:contourClr>
              <a:schemeClr val="lt1"/>
            </a:contourClr>
          </a:sp3d>
        </c:spPr>
      </c:pivotFmt>
      <c:pivotFmt>
        <c:idx val="3"/>
        <c:spPr>
          <a:solidFill>
            <a:schemeClr val="accent1"/>
          </a:solidFill>
          <a:ln w="25400">
            <a:solidFill>
              <a:schemeClr val="lt1"/>
            </a:solidFill>
          </a:ln>
          <a:effectLst/>
          <a:sp3d contourW="25400">
            <a:contourClr>
              <a:schemeClr val="lt1"/>
            </a:contourClr>
          </a:sp3d>
        </c:spPr>
      </c:pivotFmt>
      <c:pivotFmt>
        <c:idx val="4"/>
        <c:spPr>
          <a:solidFill>
            <a:schemeClr val="accent1"/>
          </a:solidFill>
          <a:ln w="25400">
            <a:solidFill>
              <a:schemeClr val="lt1"/>
            </a:solidFill>
          </a:ln>
          <a:effectLst/>
          <a:sp3d contourW="25400">
            <a:contourClr>
              <a:schemeClr val="lt1"/>
            </a:contourClr>
          </a:sp3d>
        </c:spPr>
      </c:pivotFmt>
      <c:pivotFmt>
        <c:idx val="5"/>
        <c:spPr>
          <a:solidFill>
            <a:schemeClr val="accent1"/>
          </a:solidFill>
          <a:ln w="25400">
            <a:solidFill>
              <a:schemeClr val="lt1"/>
            </a:solidFill>
          </a:ln>
          <a:effectLst/>
          <a:sp3d contourW="25400">
            <a:contourClr>
              <a:schemeClr val="lt1"/>
            </a:contourClr>
          </a:sp3d>
        </c:spPr>
      </c:pivotFmt>
      <c:pivotFmt>
        <c:idx val="6"/>
        <c:spPr>
          <a:solidFill>
            <a:schemeClr val="accent1"/>
          </a:solidFill>
          <a:ln w="25400">
            <a:solidFill>
              <a:schemeClr val="lt1"/>
            </a:solidFill>
          </a:ln>
          <a:effectLst/>
          <a:sp3d contourW="25400">
            <a:contourClr>
              <a:schemeClr val="lt1"/>
            </a:contourClr>
          </a:sp3d>
        </c:spPr>
      </c:pivotFmt>
      <c:pivotFmt>
        <c:idx val="7"/>
        <c:spPr>
          <a:solidFill>
            <a:schemeClr val="accent1"/>
          </a:solidFill>
          <a:ln w="25400">
            <a:solidFill>
              <a:schemeClr val="lt1"/>
            </a:solidFill>
          </a:ln>
          <a:effectLst/>
          <a:sp3d contourW="25400">
            <a:contourClr>
              <a:schemeClr val="lt1"/>
            </a:contourClr>
          </a:sp3d>
        </c:spPr>
      </c:pivotFmt>
      <c:pivotFmt>
        <c:idx val="8"/>
        <c:spPr>
          <a:solidFill>
            <a:schemeClr val="accent1"/>
          </a:solidFill>
          <a:ln w="25400">
            <a:solidFill>
              <a:schemeClr val="lt1"/>
            </a:solidFill>
          </a:ln>
          <a:effectLst/>
          <a:sp3d contourW="25400">
            <a:contourClr>
              <a:schemeClr val="lt1"/>
            </a:contourClr>
          </a:sp3d>
        </c:spPr>
      </c:pivotFmt>
      <c:pivotFmt>
        <c:idx val="9"/>
        <c:spPr>
          <a:solidFill>
            <a:schemeClr val="accent1"/>
          </a:solidFill>
          <a:ln w="25400">
            <a:solidFill>
              <a:schemeClr val="lt1"/>
            </a:solidFill>
          </a:ln>
          <a:effectLst/>
          <a:sp3d contourW="25400">
            <a:contourClr>
              <a:schemeClr val="lt1"/>
            </a:contourClr>
          </a:sp3d>
        </c:spPr>
      </c:pivotFmt>
      <c:pivotFmt>
        <c:idx val="10"/>
        <c:spPr>
          <a:solidFill>
            <a:schemeClr val="accent1"/>
          </a:solidFill>
          <a:ln w="25400">
            <a:solidFill>
              <a:schemeClr val="lt1"/>
            </a:solidFill>
          </a:ln>
          <a:effectLst/>
          <a:sp3d contourW="25400">
            <a:contourClr>
              <a:schemeClr val="lt1"/>
            </a:contourClr>
          </a:sp3d>
        </c:spPr>
      </c:pivotFmt>
      <c:pivotFmt>
        <c:idx val="11"/>
        <c:spPr>
          <a:solidFill>
            <a:schemeClr val="accent1"/>
          </a:solidFill>
          <a:ln w="25400">
            <a:solidFill>
              <a:schemeClr val="lt1"/>
            </a:solidFill>
          </a:ln>
          <a:effectLst/>
          <a:sp3d contourW="25400">
            <a:contourClr>
              <a:schemeClr val="lt1"/>
            </a:contourClr>
          </a:sp3d>
        </c:spPr>
      </c:pivotFmt>
      <c:pivotFmt>
        <c:idx val="12"/>
        <c:spPr>
          <a:solidFill>
            <a:schemeClr val="accent1"/>
          </a:solidFill>
          <a:ln w="25400">
            <a:solidFill>
              <a:schemeClr val="lt1"/>
            </a:solidFill>
          </a:ln>
          <a:effectLst/>
          <a:sp3d contourW="25400">
            <a:contourClr>
              <a:schemeClr val="lt1"/>
            </a:contourClr>
          </a:sp3d>
        </c:spPr>
        <c:marker>
          <c:symbol val="none"/>
        </c:marker>
      </c:pivotFmt>
      <c:pivotFmt>
        <c:idx val="13"/>
        <c:spPr>
          <a:solidFill>
            <a:schemeClr val="accent1"/>
          </a:solidFill>
          <a:ln w="25400">
            <a:solidFill>
              <a:schemeClr val="lt1"/>
            </a:solidFill>
          </a:ln>
          <a:effectLst/>
          <a:sp3d contourW="25400">
            <a:contourClr>
              <a:schemeClr val="lt1"/>
            </a:contourClr>
          </a:sp3d>
        </c:spPr>
      </c:pivotFmt>
      <c:pivotFmt>
        <c:idx val="14"/>
        <c:spPr>
          <a:solidFill>
            <a:schemeClr val="accent1"/>
          </a:solidFill>
          <a:ln w="25400">
            <a:solidFill>
              <a:schemeClr val="lt1"/>
            </a:solidFill>
          </a:ln>
          <a:effectLst/>
          <a:sp3d contourW="25400">
            <a:contourClr>
              <a:schemeClr val="lt1"/>
            </a:contourClr>
          </a:sp3d>
        </c:spPr>
      </c:pivotFmt>
      <c:pivotFmt>
        <c:idx val="15"/>
        <c:spPr>
          <a:solidFill>
            <a:schemeClr val="accent1"/>
          </a:solidFill>
          <a:ln w="25400">
            <a:solidFill>
              <a:schemeClr val="lt1"/>
            </a:solidFill>
          </a:ln>
          <a:effectLst/>
          <a:sp3d contourW="25400">
            <a:contourClr>
              <a:schemeClr val="lt1"/>
            </a:contourClr>
          </a:sp3d>
        </c:spPr>
      </c:pivotFmt>
      <c:pivotFmt>
        <c:idx val="16"/>
        <c:spPr>
          <a:solidFill>
            <a:schemeClr val="accent1"/>
          </a:solidFill>
          <a:ln w="25400">
            <a:solidFill>
              <a:schemeClr val="lt1"/>
            </a:solidFill>
          </a:ln>
          <a:effectLst/>
          <a:sp3d contourW="25400">
            <a:contourClr>
              <a:schemeClr val="lt1"/>
            </a:contourClr>
          </a:sp3d>
        </c:spPr>
      </c:pivotFmt>
      <c:pivotFmt>
        <c:idx val="17"/>
        <c:spPr>
          <a:solidFill>
            <a:schemeClr val="accent1"/>
          </a:solidFill>
          <a:ln w="25400">
            <a:solidFill>
              <a:schemeClr val="lt1"/>
            </a:solidFill>
          </a:ln>
          <a:effectLst/>
          <a:sp3d contourW="25400">
            <a:contourClr>
              <a:schemeClr val="lt1"/>
            </a:contourClr>
          </a:sp3d>
        </c:spPr>
      </c:pivotFmt>
      <c:pivotFmt>
        <c:idx val="18"/>
        <c:spPr>
          <a:solidFill>
            <a:schemeClr val="accent1"/>
          </a:solidFill>
          <a:ln w="25400">
            <a:solidFill>
              <a:schemeClr val="lt1"/>
            </a:solidFill>
          </a:ln>
          <a:effectLst/>
          <a:sp3d contourW="25400">
            <a:contourClr>
              <a:schemeClr val="lt1"/>
            </a:contourClr>
          </a:sp3d>
        </c:spPr>
      </c:pivotFmt>
      <c:pivotFmt>
        <c:idx val="19"/>
        <c:spPr>
          <a:solidFill>
            <a:schemeClr val="accent1"/>
          </a:solidFill>
          <a:ln w="25400">
            <a:solidFill>
              <a:schemeClr val="lt1"/>
            </a:solidFill>
          </a:ln>
          <a:effectLst/>
          <a:sp3d contourW="25400">
            <a:contourClr>
              <a:schemeClr val="lt1"/>
            </a:contourClr>
          </a:sp3d>
        </c:spPr>
      </c:pivotFmt>
      <c:pivotFmt>
        <c:idx val="20"/>
        <c:spPr>
          <a:solidFill>
            <a:schemeClr val="accent1"/>
          </a:solidFill>
          <a:ln w="25400">
            <a:solidFill>
              <a:schemeClr val="lt1"/>
            </a:solidFill>
          </a:ln>
          <a:effectLst/>
          <a:sp3d contourW="25400">
            <a:contourClr>
              <a:schemeClr val="lt1"/>
            </a:contourClr>
          </a:sp3d>
        </c:spPr>
      </c:pivotFmt>
      <c:pivotFmt>
        <c:idx val="21"/>
        <c:spPr>
          <a:solidFill>
            <a:schemeClr val="accent1"/>
          </a:solidFill>
          <a:ln w="25400">
            <a:solidFill>
              <a:schemeClr val="lt1"/>
            </a:solidFill>
          </a:ln>
          <a:effectLst/>
          <a:sp3d contourW="25400">
            <a:contourClr>
              <a:schemeClr val="lt1"/>
            </a:contourClr>
          </a:sp3d>
        </c:spPr>
      </c:pivotFmt>
      <c:pivotFmt>
        <c:idx val="22"/>
        <c:spPr>
          <a:solidFill>
            <a:schemeClr val="accent1"/>
          </a:solidFill>
          <a:ln w="25400">
            <a:solidFill>
              <a:schemeClr val="lt1"/>
            </a:solidFill>
          </a:ln>
          <a:effectLst/>
          <a:sp3d contourW="25400">
            <a:contourClr>
              <a:schemeClr val="lt1"/>
            </a:contourClr>
          </a:sp3d>
        </c:spPr>
      </c:pivotFmt>
    </c:pivotFmts>
    <c:view3D>
      <c:rotX val="50"/>
      <c:rotY val="0"/>
      <c:depthPercent val="100"/>
      <c:rAngAx val="0"/>
      <c:perspective val="6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Foglio3!$B$3</c:f>
              <c:strCache>
                <c:ptCount val="1"/>
                <c:pt idx="0">
                  <c:v>Totale</c:v>
                </c:pt>
              </c:strCache>
            </c:strRef>
          </c:tx>
          <c:dPt>
            <c:idx val="0"/>
            <c:bubble3D val="0"/>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1"/>
            <c:bubble3D val="0"/>
            <c:spPr>
              <a:solidFill>
                <a:schemeClr val="accent2"/>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2"/>
            <c:bubble3D val="0"/>
            <c:spPr>
              <a:solidFill>
                <a:schemeClr val="accent3"/>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3"/>
            <c:bubble3D val="0"/>
            <c:spPr>
              <a:solidFill>
                <a:schemeClr val="accent4"/>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4"/>
            <c:bubble3D val="0"/>
            <c:spPr>
              <a:solidFill>
                <a:schemeClr val="accent5"/>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5"/>
            <c:bubble3D val="0"/>
            <c:spPr>
              <a:solidFill>
                <a:schemeClr val="accent6"/>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6"/>
            <c:bubble3D val="0"/>
            <c:spPr>
              <a:solidFill>
                <a:schemeClr val="accent1">
                  <a:lumMod val="60000"/>
                </a:schemeClr>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7"/>
            <c:bubble3D val="0"/>
            <c:spPr>
              <a:solidFill>
                <a:schemeClr val="accent2">
                  <a:lumMod val="60000"/>
                </a:schemeClr>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8"/>
            <c:bubble3D val="0"/>
            <c:spPr>
              <a:solidFill>
                <a:schemeClr val="accent3">
                  <a:lumMod val="60000"/>
                </a:schemeClr>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9"/>
            <c:bubble3D val="0"/>
            <c:spPr>
              <a:solidFill>
                <a:schemeClr val="accent4">
                  <a:lumMod val="60000"/>
                </a:schemeClr>
              </a:solidFill>
              <a:ln>
                <a:noFill/>
              </a:ln>
              <a:effectLst>
                <a:outerShdw blurRad="88900" sx="102000" sy="102000" algn="ctr" rotWithShape="0">
                  <a:prstClr val="black">
                    <a:alpha val="20000"/>
                  </a:prstClr>
                </a:outerShdw>
              </a:effectLst>
              <a:scene3d>
                <a:camera prst="orthographicFront"/>
                <a:lightRig rig="threePt" dir="t"/>
              </a:scene3d>
              <a:sp3d prstMaterial="matte"/>
            </c:spPr>
          </c:dPt>
          <c:dLbls>
            <c:spPr>
              <a:noFill/>
              <a:ln>
                <a:noFill/>
              </a:ln>
              <a:effectLst/>
            </c:spPr>
            <c:txPr>
              <a:bodyPr rot="0" vert="horz"/>
              <a:lstStyle/>
              <a:p>
                <a:pPr>
                  <a:defRPr/>
                </a:pPr>
                <a:endParaRPr lang="it-IT"/>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Foglio3!$A$4:$A$13</c:f>
              <c:strCache>
                <c:ptCount val="10"/>
                <c:pt idx="0">
                  <c:v>Finland</c:v>
                </c:pt>
                <c:pt idx="1">
                  <c:v>France</c:v>
                </c:pt>
                <c:pt idx="2">
                  <c:v>Germany </c:v>
                </c:pt>
                <c:pt idx="3">
                  <c:v>Greece</c:v>
                </c:pt>
                <c:pt idx="4">
                  <c:v>Ireland</c:v>
                </c:pt>
                <c:pt idx="5">
                  <c:v>Italy</c:v>
                </c:pt>
                <c:pt idx="6">
                  <c:v>Norway</c:v>
                </c:pt>
                <c:pt idx="7">
                  <c:v>Portugal</c:v>
                </c:pt>
                <c:pt idx="8">
                  <c:v>Spain</c:v>
                </c:pt>
                <c:pt idx="9">
                  <c:v>The Netherlands</c:v>
                </c:pt>
              </c:strCache>
            </c:strRef>
          </c:cat>
          <c:val>
            <c:numRef>
              <c:f>Foglio3!$B$4:$B$13</c:f>
              <c:numCache>
                <c:formatCode>General</c:formatCode>
                <c:ptCount val="10"/>
                <c:pt idx="0">
                  <c:v>1</c:v>
                </c:pt>
                <c:pt idx="1">
                  <c:v>1</c:v>
                </c:pt>
                <c:pt idx="2">
                  <c:v>3</c:v>
                </c:pt>
                <c:pt idx="3">
                  <c:v>1</c:v>
                </c:pt>
                <c:pt idx="4">
                  <c:v>2</c:v>
                </c:pt>
                <c:pt idx="5">
                  <c:v>10</c:v>
                </c:pt>
                <c:pt idx="6">
                  <c:v>1</c:v>
                </c:pt>
                <c:pt idx="7">
                  <c:v>3</c:v>
                </c:pt>
                <c:pt idx="8">
                  <c:v>2</c:v>
                </c:pt>
                <c:pt idx="9">
                  <c:v>1</c:v>
                </c:pt>
              </c:numCache>
            </c:numRef>
          </c:val>
        </c:ser>
        <c:dLbls>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0.65207028119823252"/>
          <c:y val="9.880653215846294E-2"/>
          <c:w val="0.34604242466383794"/>
          <c:h val="0.8155285443697573"/>
        </c:manualLayout>
      </c:layout>
      <c:overlay val="0"/>
      <c:spPr>
        <a:solidFill>
          <a:schemeClr val="lt1">
            <a:alpha val="78000"/>
          </a:schemeClr>
        </a:solidFill>
        <a:ln>
          <a:noFill/>
        </a:ln>
        <a:effectLst/>
      </c:spPr>
      <c:txPr>
        <a:bodyPr rot="0" vert="horz"/>
        <a:lstStyle/>
        <a:p>
          <a:pPr>
            <a:defRPr sz="2400"/>
          </a:pPr>
          <a:endParaRPr lang="it-IT"/>
        </a:p>
      </c:txPr>
    </c:legend>
    <c:plotVisOnly val="1"/>
    <c:dispBlanksAs val="zero"/>
    <c:showDLblsOverMax val="0"/>
  </c:chart>
  <c:spPr>
    <a:solidFill>
      <a:schemeClr val="bg1"/>
    </a:solidFill>
    <a:ln w="9525" cap="flat" cmpd="sng" algn="ctr">
      <a:solidFill>
        <a:schemeClr val="bg1"/>
      </a:solidFill>
      <a:round/>
    </a:ln>
    <a:effectLst/>
  </c:spPr>
  <c:txPr>
    <a:bodyPr/>
    <a:lstStyle/>
    <a:p>
      <a:pPr>
        <a:defRPr sz="1050"/>
      </a:pPr>
      <a:endParaRPr lang="it-IT"/>
    </a:p>
  </c:txPr>
  <c:externalData r:id="rId1">
    <c:autoUpdate val="0"/>
  </c:externalData>
  <c:extLst>
    <c:ext xmlns:c14="http://schemas.microsoft.com/office/drawing/2007/8/2/chart" uri="{781A3756-C4B2-4CAC-9D66-4F8BD8637D16}">
      <c14:pivotOptions>
        <c14:dropZoneFilter val="1"/>
        <c14:dropZoneSeries val="1"/>
        <c14:dropZonesVisible val="1"/>
      </c14:pivotOptions>
    </c:ext>
  </c:extLst>
</c:chartSpace>
</file>

<file path=ppt/charts/chart3.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Century Gothic" pitchFamily="34" charset="0"/>
                <a:ea typeface="+mn-ea"/>
                <a:cs typeface="+mn-cs"/>
              </a:defRPr>
            </a:pPr>
            <a:r>
              <a:rPr lang="it-IT">
                <a:latin typeface="Century Gothic" pitchFamily="34" charset="0"/>
              </a:rPr>
              <a:t>Understanding the challenge</a:t>
            </a:r>
            <a:r>
              <a:rPr lang="it-IT" baseline="0">
                <a:latin typeface="Century Gothic" pitchFamily="34" charset="0"/>
              </a:rPr>
              <a:t> </a:t>
            </a:r>
            <a:endParaRPr lang="it-IT">
              <a:latin typeface="Century Gothic" pitchFamily="34" charset="0"/>
            </a:endParaRPr>
          </a:p>
        </c:rich>
      </c:tx>
      <c:layout/>
      <c:overlay val="0"/>
      <c:spPr>
        <a:noFill/>
        <a:ln>
          <a:noFill/>
        </a:ln>
        <a:effectLst/>
      </c:spPr>
    </c:title>
    <c:autoTitleDeleted val="0"/>
    <c:plotArea>
      <c:layout/>
      <c:barChart>
        <c:barDir val="col"/>
        <c:grouping val="stack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Foglio1!$D$7:$D$43</c:f>
              <c:strCache>
                <c:ptCount val="37"/>
                <c:pt idx="0">
                  <c:v>Company 1</c:v>
                </c:pt>
                <c:pt idx="1">
                  <c:v>Company 2</c:v>
                </c:pt>
                <c:pt idx="4">
                  <c:v>Company 3</c:v>
                </c:pt>
                <c:pt idx="5">
                  <c:v>Company 4</c:v>
                </c:pt>
                <c:pt idx="6">
                  <c:v>Company 5</c:v>
                </c:pt>
                <c:pt idx="9">
                  <c:v>Company 6</c:v>
                </c:pt>
                <c:pt idx="10">
                  <c:v>Company 7</c:v>
                </c:pt>
                <c:pt idx="13">
                  <c:v>Company 8</c:v>
                </c:pt>
                <c:pt idx="14">
                  <c:v>Company 9</c:v>
                </c:pt>
                <c:pt idx="15">
                  <c:v>Company 10</c:v>
                </c:pt>
                <c:pt idx="16">
                  <c:v>Company 11</c:v>
                </c:pt>
                <c:pt idx="17">
                  <c:v>Company 12</c:v>
                </c:pt>
                <c:pt idx="18">
                  <c:v>Company 13</c:v>
                </c:pt>
                <c:pt idx="21">
                  <c:v>Company 14</c:v>
                </c:pt>
                <c:pt idx="24">
                  <c:v>Company 15</c:v>
                </c:pt>
                <c:pt idx="27">
                  <c:v>Company 16</c:v>
                </c:pt>
                <c:pt idx="28">
                  <c:v>Company 17</c:v>
                </c:pt>
                <c:pt idx="29">
                  <c:v>Company 18</c:v>
                </c:pt>
                <c:pt idx="30">
                  <c:v>Company 19</c:v>
                </c:pt>
                <c:pt idx="31">
                  <c:v>Company 20</c:v>
                </c:pt>
                <c:pt idx="32">
                  <c:v>Company 21</c:v>
                </c:pt>
                <c:pt idx="33">
                  <c:v>Company 22</c:v>
                </c:pt>
                <c:pt idx="34">
                  <c:v>Company 23</c:v>
                </c:pt>
                <c:pt idx="35">
                  <c:v>Company 24</c:v>
                </c:pt>
                <c:pt idx="36">
                  <c:v>Company 25</c:v>
                </c:pt>
              </c:strCache>
            </c:strRef>
          </c:cat>
          <c:val>
            <c:numRef>
              <c:f>Foglio1!$E$7:$E$43</c:f>
              <c:numCache>
                <c:formatCode>General</c:formatCode>
                <c:ptCount val="37"/>
                <c:pt idx="0">
                  <c:v>4</c:v>
                </c:pt>
                <c:pt idx="1">
                  <c:v>3</c:v>
                </c:pt>
                <c:pt idx="4">
                  <c:v>3</c:v>
                </c:pt>
                <c:pt idx="5">
                  <c:v>5</c:v>
                </c:pt>
                <c:pt idx="6">
                  <c:v>4</c:v>
                </c:pt>
                <c:pt idx="9">
                  <c:v>4</c:v>
                </c:pt>
                <c:pt idx="10">
                  <c:v>4</c:v>
                </c:pt>
                <c:pt idx="13">
                  <c:v>4</c:v>
                </c:pt>
                <c:pt idx="14">
                  <c:v>3</c:v>
                </c:pt>
                <c:pt idx="15">
                  <c:v>4</c:v>
                </c:pt>
                <c:pt idx="16">
                  <c:v>4</c:v>
                </c:pt>
                <c:pt idx="17">
                  <c:v>5</c:v>
                </c:pt>
                <c:pt idx="18">
                  <c:v>4</c:v>
                </c:pt>
                <c:pt idx="21">
                  <c:v>4</c:v>
                </c:pt>
                <c:pt idx="24">
                  <c:v>4</c:v>
                </c:pt>
                <c:pt idx="27">
                  <c:v>5</c:v>
                </c:pt>
                <c:pt idx="28">
                  <c:v>4</c:v>
                </c:pt>
                <c:pt idx="29">
                  <c:v>5</c:v>
                </c:pt>
                <c:pt idx="30">
                  <c:v>5</c:v>
                </c:pt>
                <c:pt idx="31">
                  <c:v>5</c:v>
                </c:pt>
                <c:pt idx="32">
                  <c:v>5</c:v>
                </c:pt>
                <c:pt idx="33">
                  <c:v>1</c:v>
                </c:pt>
                <c:pt idx="34">
                  <c:v>5</c:v>
                </c:pt>
                <c:pt idx="35">
                  <c:v>5</c:v>
                </c:pt>
                <c:pt idx="36">
                  <c:v>5</c:v>
                </c:pt>
              </c:numCache>
            </c:numRef>
          </c:val>
        </c:ser>
        <c:ser>
          <c:idx val="1"/>
          <c:order val="1"/>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Foglio1!$D$7:$D$43</c:f>
              <c:strCache>
                <c:ptCount val="37"/>
                <c:pt idx="0">
                  <c:v>Company 1</c:v>
                </c:pt>
                <c:pt idx="1">
                  <c:v>Company 2</c:v>
                </c:pt>
                <c:pt idx="4">
                  <c:v>Company 3</c:v>
                </c:pt>
                <c:pt idx="5">
                  <c:v>Company 4</c:v>
                </c:pt>
                <c:pt idx="6">
                  <c:v>Company 5</c:v>
                </c:pt>
                <c:pt idx="9">
                  <c:v>Company 6</c:v>
                </c:pt>
                <c:pt idx="10">
                  <c:v>Company 7</c:v>
                </c:pt>
                <c:pt idx="13">
                  <c:v>Company 8</c:v>
                </c:pt>
                <c:pt idx="14">
                  <c:v>Company 9</c:v>
                </c:pt>
                <c:pt idx="15">
                  <c:v>Company 10</c:v>
                </c:pt>
                <c:pt idx="16">
                  <c:v>Company 11</c:v>
                </c:pt>
                <c:pt idx="17">
                  <c:v>Company 12</c:v>
                </c:pt>
                <c:pt idx="18">
                  <c:v>Company 13</c:v>
                </c:pt>
                <c:pt idx="21">
                  <c:v>Company 14</c:v>
                </c:pt>
                <c:pt idx="24">
                  <c:v>Company 15</c:v>
                </c:pt>
                <c:pt idx="27">
                  <c:v>Company 16</c:v>
                </c:pt>
                <c:pt idx="28">
                  <c:v>Company 17</c:v>
                </c:pt>
                <c:pt idx="29">
                  <c:v>Company 18</c:v>
                </c:pt>
                <c:pt idx="30">
                  <c:v>Company 19</c:v>
                </c:pt>
                <c:pt idx="31">
                  <c:v>Company 20</c:v>
                </c:pt>
                <c:pt idx="32">
                  <c:v>Company 21</c:v>
                </c:pt>
                <c:pt idx="33">
                  <c:v>Company 22</c:v>
                </c:pt>
                <c:pt idx="34">
                  <c:v>Company 23</c:v>
                </c:pt>
                <c:pt idx="35">
                  <c:v>Company 24</c:v>
                </c:pt>
                <c:pt idx="36">
                  <c:v>Company 25</c:v>
                </c:pt>
              </c:strCache>
            </c:strRef>
          </c:cat>
          <c:val>
            <c:numRef>
              <c:f>Foglio1!$F$7:$F$43</c:f>
              <c:numCache>
                <c:formatCode>General</c:formatCode>
                <c:ptCount val="37"/>
                <c:pt idx="0">
                  <c:v>4</c:v>
                </c:pt>
                <c:pt idx="1">
                  <c:v>2</c:v>
                </c:pt>
                <c:pt idx="4">
                  <c:v>3</c:v>
                </c:pt>
                <c:pt idx="5">
                  <c:v>5</c:v>
                </c:pt>
                <c:pt idx="6">
                  <c:v>3</c:v>
                </c:pt>
                <c:pt idx="9">
                  <c:v>4</c:v>
                </c:pt>
                <c:pt idx="10">
                  <c:v>4</c:v>
                </c:pt>
                <c:pt idx="13">
                  <c:v>3</c:v>
                </c:pt>
                <c:pt idx="14">
                  <c:v>3</c:v>
                </c:pt>
                <c:pt idx="15">
                  <c:v>4</c:v>
                </c:pt>
                <c:pt idx="16">
                  <c:v>4</c:v>
                </c:pt>
                <c:pt idx="17">
                  <c:v>4</c:v>
                </c:pt>
                <c:pt idx="18">
                  <c:v>4</c:v>
                </c:pt>
                <c:pt idx="21">
                  <c:v>3</c:v>
                </c:pt>
                <c:pt idx="24">
                  <c:v>4</c:v>
                </c:pt>
                <c:pt idx="27">
                  <c:v>4</c:v>
                </c:pt>
                <c:pt idx="28">
                  <c:v>4</c:v>
                </c:pt>
                <c:pt idx="29">
                  <c:v>4</c:v>
                </c:pt>
                <c:pt idx="30">
                  <c:v>4</c:v>
                </c:pt>
                <c:pt idx="31">
                  <c:v>5</c:v>
                </c:pt>
                <c:pt idx="32">
                  <c:v>4</c:v>
                </c:pt>
                <c:pt idx="33">
                  <c:v>3</c:v>
                </c:pt>
                <c:pt idx="34">
                  <c:v>4</c:v>
                </c:pt>
                <c:pt idx="35">
                  <c:v>5</c:v>
                </c:pt>
                <c:pt idx="36">
                  <c:v>3</c:v>
                </c:pt>
              </c:numCache>
            </c:numRef>
          </c:val>
        </c:ser>
        <c:ser>
          <c:idx val="2"/>
          <c:order val="2"/>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Foglio1!$D$7:$D$43</c:f>
              <c:strCache>
                <c:ptCount val="37"/>
                <c:pt idx="0">
                  <c:v>Company 1</c:v>
                </c:pt>
                <c:pt idx="1">
                  <c:v>Company 2</c:v>
                </c:pt>
                <c:pt idx="4">
                  <c:v>Company 3</c:v>
                </c:pt>
                <c:pt idx="5">
                  <c:v>Company 4</c:v>
                </c:pt>
                <c:pt idx="6">
                  <c:v>Company 5</c:v>
                </c:pt>
                <c:pt idx="9">
                  <c:v>Company 6</c:v>
                </c:pt>
                <c:pt idx="10">
                  <c:v>Company 7</c:v>
                </c:pt>
                <c:pt idx="13">
                  <c:v>Company 8</c:v>
                </c:pt>
                <c:pt idx="14">
                  <c:v>Company 9</c:v>
                </c:pt>
                <c:pt idx="15">
                  <c:v>Company 10</c:v>
                </c:pt>
                <c:pt idx="16">
                  <c:v>Company 11</c:v>
                </c:pt>
                <c:pt idx="17">
                  <c:v>Company 12</c:v>
                </c:pt>
                <c:pt idx="18">
                  <c:v>Company 13</c:v>
                </c:pt>
                <c:pt idx="21">
                  <c:v>Company 14</c:v>
                </c:pt>
                <c:pt idx="24">
                  <c:v>Company 15</c:v>
                </c:pt>
                <c:pt idx="27">
                  <c:v>Company 16</c:v>
                </c:pt>
                <c:pt idx="28">
                  <c:v>Company 17</c:v>
                </c:pt>
                <c:pt idx="29">
                  <c:v>Company 18</c:v>
                </c:pt>
                <c:pt idx="30">
                  <c:v>Company 19</c:v>
                </c:pt>
                <c:pt idx="31">
                  <c:v>Company 20</c:v>
                </c:pt>
                <c:pt idx="32">
                  <c:v>Company 21</c:v>
                </c:pt>
                <c:pt idx="33">
                  <c:v>Company 22</c:v>
                </c:pt>
                <c:pt idx="34">
                  <c:v>Company 23</c:v>
                </c:pt>
                <c:pt idx="35">
                  <c:v>Company 24</c:v>
                </c:pt>
                <c:pt idx="36">
                  <c:v>Company 25</c:v>
                </c:pt>
              </c:strCache>
            </c:strRef>
          </c:cat>
          <c:val>
            <c:numRef>
              <c:f>Foglio1!$G$7:$G$43</c:f>
              <c:numCache>
                <c:formatCode>General</c:formatCode>
                <c:ptCount val="37"/>
                <c:pt idx="0">
                  <c:v>3</c:v>
                </c:pt>
                <c:pt idx="1">
                  <c:v>4</c:v>
                </c:pt>
                <c:pt idx="4">
                  <c:v>3</c:v>
                </c:pt>
                <c:pt idx="5">
                  <c:v>4</c:v>
                </c:pt>
                <c:pt idx="6">
                  <c:v>4</c:v>
                </c:pt>
                <c:pt idx="9">
                  <c:v>4</c:v>
                </c:pt>
                <c:pt idx="10">
                  <c:v>4</c:v>
                </c:pt>
                <c:pt idx="13">
                  <c:v>4</c:v>
                </c:pt>
                <c:pt idx="14">
                  <c:v>3</c:v>
                </c:pt>
                <c:pt idx="15">
                  <c:v>4</c:v>
                </c:pt>
                <c:pt idx="16">
                  <c:v>4</c:v>
                </c:pt>
                <c:pt idx="17">
                  <c:v>4</c:v>
                </c:pt>
                <c:pt idx="18">
                  <c:v>4</c:v>
                </c:pt>
                <c:pt idx="21">
                  <c:v>4</c:v>
                </c:pt>
                <c:pt idx="24">
                  <c:v>4</c:v>
                </c:pt>
                <c:pt idx="27">
                  <c:v>4</c:v>
                </c:pt>
                <c:pt idx="28">
                  <c:v>3</c:v>
                </c:pt>
                <c:pt idx="29">
                  <c:v>5</c:v>
                </c:pt>
                <c:pt idx="30">
                  <c:v>4</c:v>
                </c:pt>
                <c:pt idx="31">
                  <c:v>5</c:v>
                </c:pt>
                <c:pt idx="32">
                  <c:v>5</c:v>
                </c:pt>
                <c:pt idx="33">
                  <c:v>2</c:v>
                </c:pt>
                <c:pt idx="34">
                  <c:v>5</c:v>
                </c:pt>
                <c:pt idx="35">
                  <c:v>5</c:v>
                </c:pt>
                <c:pt idx="36">
                  <c:v>5</c:v>
                </c:pt>
              </c:numCache>
            </c:numRef>
          </c:val>
        </c:ser>
        <c:ser>
          <c:idx val="3"/>
          <c:order val="3"/>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Foglio1!$D$7:$D$43</c:f>
              <c:strCache>
                <c:ptCount val="37"/>
                <c:pt idx="0">
                  <c:v>Company 1</c:v>
                </c:pt>
                <c:pt idx="1">
                  <c:v>Company 2</c:v>
                </c:pt>
                <c:pt idx="4">
                  <c:v>Company 3</c:v>
                </c:pt>
                <c:pt idx="5">
                  <c:v>Company 4</c:v>
                </c:pt>
                <c:pt idx="6">
                  <c:v>Company 5</c:v>
                </c:pt>
                <c:pt idx="9">
                  <c:v>Company 6</c:v>
                </c:pt>
                <c:pt idx="10">
                  <c:v>Company 7</c:v>
                </c:pt>
                <c:pt idx="13">
                  <c:v>Company 8</c:v>
                </c:pt>
                <c:pt idx="14">
                  <c:v>Company 9</c:v>
                </c:pt>
                <c:pt idx="15">
                  <c:v>Company 10</c:v>
                </c:pt>
                <c:pt idx="16">
                  <c:v>Company 11</c:v>
                </c:pt>
                <c:pt idx="17">
                  <c:v>Company 12</c:v>
                </c:pt>
                <c:pt idx="18">
                  <c:v>Company 13</c:v>
                </c:pt>
                <c:pt idx="21">
                  <c:v>Company 14</c:v>
                </c:pt>
                <c:pt idx="24">
                  <c:v>Company 15</c:v>
                </c:pt>
                <c:pt idx="27">
                  <c:v>Company 16</c:v>
                </c:pt>
                <c:pt idx="28">
                  <c:v>Company 17</c:v>
                </c:pt>
                <c:pt idx="29">
                  <c:v>Company 18</c:v>
                </c:pt>
                <c:pt idx="30">
                  <c:v>Company 19</c:v>
                </c:pt>
                <c:pt idx="31">
                  <c:v>Company 20</c:v>
                </c:pt>
                <c:pt idx="32">
                  <c:v>Company 21</c:v>
                </c:pt>
                <c:pt idx="33">
                  <c:v>Company 22</c:v>
                </c:pt>
                <c:pt idx="34">
                  <c:v>Company 23</c:v>
                </c:pt>
                <c:pt idx="35">
                  <c:v>Company 24</c:v>
                </c:pt>
                <c:pt idx="36">
                  <c:v>Company 25</c:v>
                </c:pt>
              </c:strCache>
            </c:strRef>
          </c:cat>
          <c:val>
            <c:numRef>
              <c:f>Foglio1!$H$7:$H$43</c:f>
              <c:numCache>
                <c:formatCode>General</c:formatCode>
                <c:ptCount val="37"/>
                <c:pt idx="0">
                  <c:v>4</c:v>
                </c:pt>
                <c:pt idx="1">
                  <c:v>4</c:v>
                </c:pt>
                <c:pt idx="4">
                  <c:v>4</c:v>
                </c:pt>
                <c:pt idx="5">
                  <c:v>4</c:v>
                </c:pt>
                <c:pt idx="6">
                  <c:v>3</c:v>
                </c:pt>
                <c:pt idx="9">
                  <c:v>3</c:v>
                </c:pt>
                <c:pt idx="10">
                  <c:v>4</c:v>
                </c:pt>
                <c:pt idx="13">
                  <c:v>3</c:v>
                </c:pt>
                <c:pt idx="14">
                  <c:v>3</c:v>
                </c:pt>
                <c:pt idx="15">
                  <c:v>4</c:v>
                </c:pt>
                <c:pt idx="16">
                  <c:v>4</c:v>
                </c:pt>
                <c:pt idx="17">
                  <c:v>3</c:v>
                </c:pt>
                <c:pt idx="18">
                  <c:v>4</c:v>
                </c:pt>
                <c:pt idx="21">
                  <c:v>4</c:v>
                </c:pt>
                <c:pt idx="24">
                  <c:v>4</c:v>
                </c:pt>
                <c:pt idx="27">
                  <c:v>5</c:v>
                </c:pt>
                <c:pt idx="28">
                  <c:v>5</c:v>
                </c:pt>
                <c:pt idx="29">
                  <c:v>5</c:v>
                </c:pt>
                <c:pt idx="30">
                  <c:v>4</c:v>
                </c:pt>
                <c:pt idx="31">
                  <c:v>5</c:v>
                </c:pt>
                <c:pt idx="32">
                  <c:v>5</c:v>
                </c:pt>
                <c:pt idx="33">
                  <c:v>2</c:v>
                </c:pt>
                <c:pt idx="34">
                  <c:v>5</c:v>
                </c:pt>
                <c:pt idx="35">
                  <c:v>4</c:v>
                </c:pt>
                <c:pt idx="36">
                  <c:v>5</c:v>
                </c:pt>
              </c:numCache>
            </c:numRef>
          </c:val>
        </c:ser>
        <c:ser>
          <c:idx val="4"/>
          <c:order val="4"/>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Foglio1!$D$7:$D$43</c:f>
              <c:strCache>
                <c:ptCount val="37"/>
                <c:pt idx="0">
                  <c:v>Company 1</c:v>
                </c:pt>
                <c:pt idx="1">
                  <c:v>Company 2</c:v>
                </c:pt>
                <c:pt idx="4">
                  <c:v>Company 3</c:v>
                </c:pt>
                <c:pt idx="5">
                  <c:v>Company 4</c:v>
                </c:pt>
                <c:pt idx="6">
                  <c:v>Company 5</c:v>
                </c:pt>
                <c:pt idx="9">
                  <c:v>Company 6</c:v>
                </c:pt>
                <c:pt idx="10">
                  <c:v>Company 7</c:v>
                </c:pt>
                <c:pt idx="13">
                  <c:v>Company 8</c:v>
                </c:pt>
                <c:pt idx="14">
                  <c:v>Company 9</c:v>
                </c:pt>
                <c:pt idx="15">
                  <c:v>Company 10</c:v>
                </c:pt>
                <c:pt idx="16">
                  <c:v>Company 11</c:v>
                </c:pt>
                <c:pt idx="17">
                  <c:v>Company 12</c:v>
                </c:pt>
                <c:pt idx="18">
                  <c:v>Company 13</c:v>
                </c:pt>
                <c:pt idx="21">
                  <c:v>Company 14</c:v>
                </c:pt>
                <c:pt idx="24">
                  <c:v>Company 15</c:v>
                </c:pt>
                <c:pt idx="27">
                  <c:v>Company 16</c:v>
                </c:pt>
                <c:pt idx="28">
                  <c:v>Company 17</c:v>
                </c:pt>
                <c:pt idx="29">
                  <c:v>Company 18</c:v>
                </c:pt>
                <c:pt idx="30">
                  <c:v>Company 19</c:v>
                </c:pt>
                <c:pt idx="31">
                  <c:v>Company 20</c:v>
                </c:pt>
                <c:pt idx="32">
                  <c:v>Company 21</c:v>
                </c:pt>
                <c:pt idx="33">
                  <c:v>Company 22</c:v>
                </c:pt>
                <c:pt idx="34">
                  <c:v>Company 23</c:v>
                </c:pt>
                <c:pt idx="35">
                  <c:v>Company 24</c:v>
                </c:pt>
                <c:pt idx="36">
                  <c:v>Company 25</c:v>
                </c:pt>
              </c:strCache>
            </c:strRef>
          </c:cat>
          <c:val>
            <c:numRef>
              <c:f>Foglio1!$I$7:$I$43</c:f>
              <c:numCache>
                <c:formatCode>General</c:formatCode>
                <c:ptCount val="37"/>
                <c:pt idx="0">
                  <c:v>5</c:v>
                </c:pt>
                <c:pt idx="1">
                  <c:v>4</c:v>
                </c:pt>
                <c:pt idx="4">
                  <c:v>4</c:v>
                </c:pt>
                <c:pt idx="5">
                  <c:v>5</c:v>
                </c:pt>
                <c:pt idx="6">
                  <c:v>4</c:v>
                </c:pt>
                <c:pt idx="9">
                  <c:v>5</c:v>
                </c:pt>
                <c:pt idx="10">
                  <c:v>4</c:v>
                </c:pt>
                <c:pt idx="13">
                  <c:v>3</c:v>
                </c:pt>
                <c:pt idx="14">
                  <c:v>4</c:v>
                </c:pt>
                <c:pt idx="15">
                  <c:v>4</c:v>
                </c:pt>
                <c:pt idx="16">
                  <c:v>4</c:v>
                </c:pt>
                <c:pt idx="17">
                  <c:v>4</c:v>
                </c:pt>
                <c:pt idx="18">
                  <c:v>4</c:v>
                </c:pt>
                <c:pt idx="21">
                  <c:v>4</c:v>
                </c:pt>
                <c:pt idx="24">
                  <c:v>5</c:v>
                </c:pt>
                <c:pt idx="27">
                  <c:v>5</c:v>
                </c:pt>
                <c:pt idx="28">
                  <c:v>2</c:v>
                </c:pt>
                <c:pt idx="29">
                  <c:v>5</c:v>
                </c:pt>
                <c:pt idx="30">
                  <c:v>5</c:v>
                </c:pt>
                <c:pt idx="31">
                  <c:v>5</c:v>
                </c:pt>
                <c:pt idx="32">
                  <c:v>5</c:v>
                </c:pt>
                <c:pt idx="33">
                  <c:v>2</c:v>
                </c:pt>
                <c:pt idx="34">
                  <c:v>5</c:v>
                </c:pt>
                <c:pt idx="35">
                  <c:v>5</c:v>
                </c:pt>
                <c:pt idx="36">
                  <c:v>5</c:v>
                </c:pt>
              </c:numCache>
            </c:numRef>
          </c:val>
        </c:ser>
        <c:dLbls>
          <c:showLegendKey val="0"/>
          <c:showVal val="0"/>
          <c:showCatName val="0"/>
          <c:showSerName val="0"/>
          <c:showPercent val="0"/>
          <c:showBubbleSize val="0"/>
        </c:dLbls>
        <c:gapWidth val="150"/>
        <c:overlap val="100"/>
        <c:axId val="34397184"/>
        <c:axId val="34403072"/>
      </c:barChart>
      <c:catAx>
        <c:axId val="3439718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lumMod val="50000"/>
                  </a:schemeClr>
                </a:solidFill>
                <a:latin typeface="Century Gothic" pitchFamily="34" charset="0"/>
                <a:ea typeface="+mn-ea"/>
                <a:cs typeface="+mn-cs"/>
              </a:defRPr>
            </a:pPr>
            <a:endParaRPr lang="it-IT"/>
          </a:p>
        </c:txPr>
        <c:crossAx val="34403072"/>
        <c:crosses val="autoZero"/>
        <c:auto val="1"/>
        <c:lblAlgn val="ctr"/>
        <c:lblOffset val="100"/>
        <c:noMultiLvlLbl val="0"/>
      </c:catAx>
      <c:valAx>
        <c:axId val="344030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lumMod val="50000"/>
                  </a:schemeClr>
                </a:solidFill>
                <a:latin typeface="Century Gothic" pitchFamily="34" charset="0"/>
                <a:ea typeface="+mn-ea"/>
                <a:cs typeface="+mn-cs"/>
              </a:defRPr>
            </a:pPr>
            <a:endParaRPr lang="it-IT"/>
          </a:p>
        </c:txPr>
        <c:crossAx val="343971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it-IT"/>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39"/>
    </mc:Choice>
    <mc:Fallback>
      <c:style val="39"/>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tx>
            <c:strRef>
              <c:f>Foglio1!$A$1</c:f>
              <c:strCache>
                <c:ptCount val="1"/>
                <c:pt idx="0">
                  <c:v>Risposta</c:v>
                </c:pt>
              </c:strCache>
            </c:strRef>
          </c:tx>
          <c:invertIfNegative val="0"/>
          <c:val>
            <c:numRef>
              <c:f>Foglio1!$A$2:$A$5</c:f>
              <c:numCache>
                <c:formatCode>General</c:formatCode>
                <c:ptCount val="4"/>
                <c:pt idx="0">
                  <c:v>0</c:v>
                </c:pt>
                <c:pt idx="1">
                  <c:v>0</c:v>
                </c:pt>
                <c:pt idx="2">
                  <c:v>0</c:v>
                </c:pt>
              </c:numCache>
            </c:numRef>
          </c:val>
        </c:ser>
        <c:ser>
          <c:idx val="1"/>
          <c:order val="1"/>
          <c:tx>
            <c:strRef>
              <c:f>Foglio1!$B$1</c:f>
              <c:strCache>
                <c:ptCount val="1"/>
                <c:pt idx="0">
                  <c:v>Frequenza</c:v>
                </c:pt>
              </c:strCache>
            </c:strRef>
          </c:tx>
          <c:invertIfNegative val="0"/>
          <c:val>
            <c:numRef>
              <c:f>Foglio1!$B$2:$B$5</c:f>
              <c:numCache>
                <c:formatCode>General</c:formatCode>
                <c:ptCount val="4"/>
                <c:pt idx="0">
                  <c:v>10</c:v>
                </c:pt>
                <c:pt idx="1">
                  <c:v>6</c:v>
                </c:pt>
                <c:pt idx="2">
                  <c:v>9</c:v>
                </c:pt>
              </c:numCache>
            </c:numRef>
          </c:val>
        </c:ser>
        <c:dLbls>
          <c:showLegendKey val="0"/>
          <c:showVal val="0"/>
          <c:showCatName val="0"/>
          <c:showSerName val="0"/>
          <c:showPercent val="0"/>
          <c:showBubbleSize val="0"/>
        </c:dLbls>
        <c:gapWidth val="300"/>
        <c:shape val="box"/>
        <c:axId val="124227584"/>
        <c:axId val="124229504"/>
        <c:axId val="0"/>
      </c:bar3DChart>
      <c:catAx>
        <c:axId val="124227584"/>
        <c:scaling>
          <c:orientation val="minMax"/>
        </c:scaling>
        <c:delete val="0"/>
        <c:axPos val="l"/>
        <c:title>
          <c:tx>
            <c:rich>
              <a:bodyPr/>
              <a:lstStyle/>
              <a:p>
                <a:pPr>
                  <a:defRPr>
                    <a:solidFill>
                      <a:schemeClr val="tx2">
                        <a:lumMod val="50000"/>
                      </a:schemeClr>
                    </a:solidFill>
                    <a:latin typeface="Century Gothic" pitchFamily="34" charset="0"/>
                  </a:defRPr>
                </a:pPr>
                <a:r>
                  <a:rPr lang="it-IT">
                    <a:solidFill>
                      <a:schemeClr val="tx2">
                        <a:lumMod val="50000"/>
                      </a:schemeClr>
                    </a:solidFill>
                    <a:latin typeface="Century Gothic" pitchFamily="34" charset="0"/>
                  </a:rPr>
                  <a:t>Solutions are ompleteley </a:t>
                </a:r>
                <a:r>
                  <a:rPr lang="en-US" sz="1000" b="1" i="0" u="none" strike="noStrike" baseline="0">
                    <a:solidFill>
                      <a:schemeClr val="tx2">
                        <a:lumMod val="50000"/>
                      </a:schemeClr>
                    </a:solidFill>
                    <a:latin typeface="Century Gothic" pitchFamily="34" charset="0"/>
                  </a:rPr>
                  <a:t>available </a:t>
                </a:r>
                <a:r>
                  <a:rPr lang="it-IT">
                    <a:solidFill>
                      <a:schemeClr val="tx2">
                        <a:lumMod val="50000"/>
                      </a:schemeClr>
                    </a:solidFill>
                    <a:latin typeface="Century Gothic" pitchFamily="34" charset="0"/>
                  </a:rPr>
                  <a:t> (1), partially available (2), not available (3).</a:t>
                </a:r>
              </a:p>
            </c:rich>
          </c:tx>
          <c:layout/>
          <c:overlay val="0"/>
        </c:title>
        <c:majorTickMark val="none"/>
        <c:minorTickMark val="none"/>
        <c:tickLblPos val="nextTo"/>
        <c:crossAx val="124229504"/>
        <c:crosses val="autoZero"/>
        <c:auto val="1"/>
        <c:lblAlgn val="ctr"/>
        <c:lblOffset val="100"/>
        <c:noMultiLvlLbl val="0"/>
      </c:catAx>
      <c:valAx>
        <c:axId val="124229504"/>
        <c:scaling>
          <c:orientation val="minMax"/>
        </c:scaling>
        <c:delete val="0"/>
        <c:axPos val="b"/>
        <c:majorGridlines/>
        <c:minorGridlines/>
        <c:title>
          <c:tx>
            <c:rich>
              <a:bodyPr/>
              <a:lstStyle/>
              <a:p>
                <a:pPr>
                  <a:defRPr>
                    <a:solidFill>
                      <a:schemeClr val="tx2">
                        <a:lumMod val="50000"/>
                      </a:schemeClr>
                    </a:solidFill>
                    <a:latin typeface="Century Gothic" pitchFamily="34" charset="0"/>
                  </a:defRPr>
                </a:pPr>
                <a:r>
                  <a:rPr lang="it-IT">
                    <a:solidFill>
                      <a:schemeClr val="tx2">
                        <a:lumMod val="50000"/>
                      </a:schemeClr>
                    </a:solidFill>
                    <a:latin typeface="Century Gothic" pitchFamily="34" charset="0"/>
                  </a:rPr>
                  <a:t>Number of Industries </a:t>
                </a:r>
              </a:p>
            </c:rich>
          </c:tx>
          <c:layout/>
          <c:overlay val="0"/>
        </c:title>
        <c:numFmt formatCode="General" sourceLinked="1"/>
        <c:majorTickMark val="out"/>
        <c:minorTickMark val="none"/>
        <c:tickLblPos val="nextTo"/>
        <c:crossAx val="124227584"/>
        <c:crosses val="autoZero"/>
        <c:crossBetween val="between"/>
      </c:valAx>
    </c:plotArea>
    <c:plotVisOnly val="1"/>
    <c:dispBlanksAs val="gap"/>
    <c:showDLblsOverMax val="0"/>
  </c:chart>
  <c:spPr>
    <a:ln>
      <a:solidFill>
        <a:schemeClr val="bg1"/>
      </a:solidFill>
    </a:ln>
  </c:sp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Foglio1!$B$1</c:f>
              <c:strCache>
                <c:ptCount val="1"/>
                <c:pt idx="0">
                  <c:v>Colonna1</c:v>
                </c:pt>
              </c:strCache>
            </c:strRef>
          </c:tx>
          <c:explosion val="25"/>
          <c:dLbls>
            <c:dLbl>
              <c:idx val="0"/>
              <c:layout>
                <c:manualLayout>
                  <c:x val="0.17774715811229763"/>
                  <c:y val="0"/>
                </c:manualLayout>
              </c:layout>
              <c:spPr/>
              <c:txPr>
                <a:bodyPr/>
                <a:lstStyle/>
                <a:p>
                  <a:pPr>
                    <a:defRPr sz="2400" b="1"/>
                  </a:pPr>
                  <a:endParaRPr lang="it-IT"/>
                </a:p>
              </c:txPr>
              <c:showLegendKey val="0"/>
              <c:showVal val="0"/>
              <c:showCatName val="1"/>
              <c:showSerName val="0"/>
              <c:showPercent val="1"/>
              <c:showBubbleSize val="0"/>
            </c:dLbl>
            <c:dLbl>
              <c:idx val="1"/>
              <c:layout>
                <c:manualLayout>
                  <c:x val="0.28108852910781951"/>
                  <c:y val="3.4914945838481051E-2"/>
                </c:manualLayout>
              </c:layout>
              <c:spPr/>
              <c:txPr>
                <a:bodyPr/>
                <a:lstStyle/>
                <a:p>
                  <a:pPr>
                    <a:defRPr sz="2800" b="1"/>
                  </a:pPr>
                  <a:endParaRPr lang="it-IT"/>
                </a:p>
              </c:txPr>
              <c:showLegendKey val="0"/>
              <c:showVal val="0"/>
              <c:showCatName val="1"/>
              <c:showSerName val="0"/>
              <c:showPercent val="1"/>
              <c:showBubbleSize val="0"/>
            </c:dLbl>
            <c:showLegendKey val="0"/>
            <c:showVal val="0"/>
            <c:showCatName val="1"/>
            <c:showSerName val="0"/>
            <c:showPercent val="1"/>
            <c:showBubbleSize val="0"/>
            <c:showLeaderLines val="1"/>
          </c:dLbls>
          <c:cat>
            <c:strRef>
              <c:f>Foglio1!$A$2:$A$3</c:f>
              <c:strCache>
                <c:ptCount val="2"/>
                <c:pt idx="0">
                  <c:v>Complete</c:v>
                </c:pt>
                <c:pt idx="1">
                  <c:v>Partial</c:v>
                </c:pt>
              </c:strCache>
            </c:strRef>
          </c:cat>
          <c:val>
            <c:numRef>
              <c:f>Foglio1!$B$2:$B$3</c:f>
              <c:numCache>
                <c:formatCode>General</c:formatCode>
                <c:ptCount val="2"/>
                <c:pt idx="0">
                  <c:v>20</c:v>
                </c:pt>
                <c:pt idx="1">
                  <c:v>80</c:v>
                </c:pt>
              </c:numCache>
            </c:numRef>
          </c:val>
        </c:ser>
        <c:dLbls>
          <c:showLegendKey val="0"/>
          <c:showVal val="0"/>
          <c:showCatName val="1"/>
          <c:showSerName val="0"/>
          <c:showPercent val="1"/>
          <c:showBubbleSize val="0"/>
          <c:showLeaderLines val="1"/>
        </c:dLbls>
        <c:firstSliceAng val="0"/>
        <c:holeSize val="50"/>
      </c:doughnutChart>
    </c:plotArea>
    <c:plotVisOnly val="1"/>
    <c:dispBlanksAs val="gap"/>
    <c:showDLblsOverMax val="0"/>
  </c:chart>
  <c:txPr>
    <a:bodyPr/>
    <a:lstStyle/>
    <a:p>
      <a:pPr>
        <a:defRPr sz="1800"/>
      </a:pPr>
      <a:endParaRPr lang="it-IT"/>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39"/>
    </mc:Choice>
    <mc:Fallback>
      <c:style val="39"/>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Foglio1!$B$1</c:f>
              <c:strCache>
                <c:ptCount val="1"/>
                <c:pt idx="0">
                  <c:v>Yes</c:v>
                </c:pt>
              </c:strCache>
            </c:strRef>
          </c:tx>
          <c:invertIfNegative val="0"/>
          <c:cat>
            <c:strRef>
              <c:f>Foglio1!$A$2:$A$4</c:f>
              <c:strCache>
                <c:ptCount val="3"/>
                <c:pt idx="0">
                  <c:v>Is your organization or the market able to provide innovative technologies /
solutions capable to manage Public Key Infrastructures, for asymmetric encryption,
in a federation of systems where each system has its own PKI?</c:v>
                </c:pt>
                <c:pt idx="1">
                  <c:v>Is your organization or the market able to provide innovative technologies /
solutions for authorization protocols when the criteria of authorization are
distributed in different systems and databases?</c:v>
                </c:pt>
                <c:pt idx="2">
                  <c:v>Could the technologies / solutions proposed be usable in EU Maritime Surveillance
taking into consideration current European and Member States standards, legal and
regulatory frameworks?</c:v>
                </c:pt>
              </c:strCache>
            </c:strRef>
          </c:cat>
          <c:val>
            <c:numRef>
              <c:f>Foglio1!$B$2:$B$4</c:f>
              <c:numCache>
                <c:formatCode>General</c:formatCode>
                <c:ptCount val="3"/>
                <c:pt idx="0">
                  <c:v>11</c:v>
                </c:pt>
                <c:pt idx="1">
                  <c:v>10</c:v>
                </c:pt>
                <c:pt idx="2">
                  <c:v>15</c:v>
                </c:pt>
              </c:numCache>
            </c:numRef>
          </c:val>
        </c:ser>
        <c:ser>
          <c:idx val="1"/>
          <c:order val="1"/>
          <c:tx>
            <c:strRef>
              <c:f>Foglio1!$C$1</c:f>
              <c:strCache>
                <c:ptCount val="1"/>
                <c:pt idx="0">
                  <c:v>No</c:v>
                </c:pt>
              </c:strCache>
            </c:strRef>
          </c:tx>
          <c:invertIfNegative val="0"/>
          <c:cat>
            <c:strRef>
              <c:f>Foglio1!$A$2:$A$4</c:f>
              <c:strCache>
                <c:ptCount val="3"/>
                <c:pt idx="0">
                  <c:v>Is your organization or the market able to provide innovative technologies /
solutions capable to manage Public Key Infrastructures, for asymmetric encryption,
in a federation of systems where each system has its own PKI?</c:v>
                </c:pt>
                <c:pt idx="1">
                  <c:v>Is your organization or the market able to provide innovative technologies /
solutions for authorization protocols when the criteria of authorization are
distributed in different systems and databases?</c:v>
                </c:pt>
                <c:pt idx="2">
                  <c:v>Could the technologies / solutions proposed be usable in EU Maritime Surveillance
taking into consideration current European and Member States standards, legal and
regulatory frameworks?</c:v>
                </c:pt>
              </c:strCache>
            </c:strRef>
          </c:cat>
          <c:val>
            <c:numRef>
              <c:f>Foglio1!$C$2:$C$4</c:f>
              <c:numCache>
                <c:formatCode>General</c:formatCode>
                <c:ptCount val="3"/>
                <c:pt idx="0">
                  <c:v>14</c:v>
                </c:pt>
                <c:pt idx="1">
                  <c:v>15</c:v>
                </c:pt>
                <c:pt idx="2">
                  <c:v>10</c:v>
                </c:pt>
              </c:numCache>
            </c:numRef>
          </c:val>
        </c:ser>
        <c:dLbls>
          <c:showLegendKey val="0"/>
          <c:showVal val="1"/>
          <c:showCatName val="0"/>
          <c:showSerName val="0"/>
          <c:showPercent val="0"/>
          <c:showBubbleSize val="0"/>
        </c:dLbls>
        <c:gapWidth val="150"/>
        <c:shape val="box"/>
        <c:axId val="124310656"/>
        <c:axId val="124312192"/>
        <c:axId val="0"/>
      </c:bar3DChart>
      <c:catAx>
        <c:axId val="124310656"/>
        <c:scaling>
          <c:orientation val="minMax"/>
        </c:scaling>
        <c:delete val="0"/>
        <c:axPos val="b"/>
        <c:majorTickMark val="none"/>
        <c:minorTickMark val="none"/>
        <c:tickLblPos val="nextTo"/>
        <c:crossAx val="124312192"/>
        <c:crosses val="autoZero"/>
        <c:auto val="1"/>
        <c:lblAlgn val="ctr"/>
        <c:lblOffset val="100"/>
        <c:noMultiLvlLbl val="0"/>
      </c:catAx>
      <c:valAx>
        <c:axId val="124312192"/>
        <c:scaling>
          <c:orientation val="minMax"/>
        </c:scaling>
        <c:delete val="1"/>
        <c:axPos val="l"/>
        <c:numFmt formatCode="General" sourceLinked="1"/>
        <c:majorTickMark val="none"/>
        <c:minorTickMark val="none"/>
        <c:tickLblPos val="none"/>
        <c:crossAx val="124310656"/>
        <c:crosses val="autoZero"/>
        <c:crossBetween val="between"/>
      </c:valAx>
    </c:plotArea>
    <c:legend>
      <c:legendPos val="t"/>
      <c:layout/>
      <c:overlay val="0"/>
    </c:legend>
    <c:plotVisOnly val="1"/>
    <c:dispBlanksAs val="gap"/>
    <c:showDLblsOverMax val="0"/>
  </c:chart>
  <c:spPr>
    <a:ln>
      <a:solidFill>
        <a:schemeClr val="bg1"/>
      </a:solidFill>
    </a:ln>
  </c:spPr>
  <c:txPr>
    <a:bodyPr/>
    <a:lstStyle/>
    <a:p>
      <a:pPr>
        <a:defRPr sz="1400"/>
      </a:pPr>
      <a:endParaRPr lang="it-IT"/>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Foglio1!$B$1</c:f>
              <c:strCache>
                <c:ptCount val="1"/>
                <c:pt idx="0">
                  <c:v>Yes</c:v>
                </c:pt>
              </c:strCache>
            </c:strRef>
          </c:tx>
          <c:explosion val="25"/>
          <c:dLbls>
            <c:showLegendKey val="0"/>
            <c:showVal val="0"/>
            <c:showCatName val="0"/>
            <c:showSerName val="0"/>
            <c:showPercent val="1"/>
            <c:showBubbleSize val="0"/>
            <c:showLeaderLines val="1"/>
          </c:dLbls>
          <c:cat>
            <c:strRef>
              <c:f>Foglio1!$A$2:$A$4</c:f>
              <c:strCache>
                <c:ptCount val="3"/>
                <c:pt idx="0">
                  <c:v>Is your organization or the market able to provide innovative technologies /
solutions capable to manage Public Key Infrastructures, for asymmetric encryption,
in a federation of systems where each system has its own PKI?</c:v>
                </c:pt>
                <c:pt idx="1">
                  <c:v>Is your organization or the market able to provide innovative technologies /
solutions for authorization protocols when the criteria of authorization are
distributed in different systems and databases?</c:v>
                </c:pt>
                <c:pt idx="2">
                  <c:v>Could the technologies / solutions proposed be usable in EU Maritime Surveillance
taking into consideration current European and Member States standards, legal and
regulatory frameworks?</c:v>
                </c:pt>
              </c:strCache>
            </c:strRef>
          </c:cat>
          <c:val>
            <c:numRef>
              <c:f>Foglio1!$B$2:$B$4</c:f>
              <c:numCache>
                <c:formatCode>General</c:formatCode>
                <c:ptCount val="3"/>
                <c:pt idx="0">
                  <c:v>11</c:v>
                </c:pt>
                <c:pt idx="1">
                  <c:v>10</c:v>
                </c:pt>
                <c:pt idx="2">
                  <c:v>15</c:v>
                </c:pt>
              </c:numCache>
            </c:numRef>
          </c:val>
        </c:ser>
        <c:ser>
          <c:idx val="1"/>
          <c:order val="1"/>
          <c:tx>
            <c:strRef>
              <c:f>Foglio1!$C$1</c:f>
              <c:strCache>
                <c:ptCount val="1"/>
                <c:pt idx="0">
                  <c:v>No</c:v>
                </c:pt>
              </c:strCache>
            </c:strRef>
          </c:tx>
          <c:explosion val="25"/>
          <c:dLbls>
            <c:showLegendKey val="0"/>
            <c:showVal val="0"/>
            <c:showCatName val="0"/>
            <c:showSerName val="0"/>
            <c:showPercent val="1"/>
            <c:showBubbleSize val="0"/>
            <c:showLeaderLines val="1"/>
          </c:dLbls>
          <c:cat>
            <c:strRef>
              <c:f>Foglio1!$A$2:$A$4</c:f>
              <c:strCache>
                <c:ptCount val="3"/>
                <c:pt idx="0">
                  <c:v>Is your organization or the market able to provide innovative technologies /
solutions capable to manage Public Key Infrastructures, for asymmetric encryption,
in a federation of systems where each system has its own PKI?</c:v>
                </c:pt>
                <c:pt idx="1">
                  <c:v>Is your organization or the market able to provide innovative technologies /
solutions for authorization protocols when the criteria of authorization are
distributed in different systems and databases?</c:v>
                </c:pt>
                <c:pt idx="2">
                  <c:v>Could the technologies / solutions proposed be usable in EU Maritime Surveillance
taking into consideration current European and Member States standards, legal and
regulatory frameworks?</c:v>
                </c:pt>
              </c:strCache>
            </c:strRef>
          </c:cat>
          <c:val>
            <c:numRef>
              <c:f>Foglio1!$C$2:$C$4</c:f>
              <c:numCache>
                <c:formatCode>General</c:formatCode>
                <c:ptCount val="3"/>
                <c:pt idx="0">
                  <c:v>14</c:v>
                </c:pt>
                <c:pt idx="1">
                  <c:v>15</c:v>
                </c:pt>
                <c:pt idx="2">
                  <c:v>10</c:v>
                </c:pt>
              </c:numCache>
            </c:numRef>
          </c:val>
        </c:ser>
        <c:dLbls>
          <c:showLegendKey val="0"/>
          <c:showVal val="0"/>
          <c:showCatName val="0"/>
          <c:showSerName val="0"/>
          <c:showPercent val="1"/>
          <c:showBubbleSize val="0"/>
          <c:showLeaderLines val="1"/>
        </c:dLbls>
      </c:pie3DChart>
    </c:plotArea>
    <c:legend>
      <c:legendPos val="r"/>
      <c:layout>
        <c:manualLayout>
          <c:xMode val="edge"/>
          <c:yMode val="edge"/>
          <c:x val="0.61011446055694496"/>
          <c:y val="3.9177538616512068E-2"/>
          <c:w val="0.38294853599185041"/>
          <c:h val="0.94544331716291508"/>
        </c:manualLayout>
      </c:layout>
      <c:overlay val="0"/>
      <c:txPr>
        <a:bodyPr/>
        <a:lstStyle/>
        <a:p>
          <a:pPr>
            <a:defRPr sz="1600"/>
          </a:pPr>
          <a:endParaRPr lang="it-IT"/>
        </a:p>
      </c:txPr>
    </c:legend>
    <c:plotVisOnly val="1"/>
    <c:dispBlanksAs val="gap"/>
    <c:showDLblsOverMax val="0"/>
  </c:chart>
  <c:spPr>
    <a:ln>
      <a:solidFill>
        <a:schemeClr val="bg1"/>
      </a:solidFill>
    </a:ln>
  </c:spPr>
  <c:txPr>
    <a:bodyPr/>
    <a:lstStyle/>
    <a:p>
      <a:pPr>
        <a:defRPr sz="1200"/>
      </a:pPr>
      <a:endParaRPr lang="it-IT"/>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Foglio1!$B$1</c:f>
              <c:strCache>
                <c:ptCount val="1"/>
                <c:pt idx="0">
                  <c:v>Yes</c:v>
                </c:pt>
              </c:strCache>
            </c:strRef>
          </c:tx>
          <c:invertIfNegative val="0"/>
          <c:cat>
            <c:strRef>
              <c:f>Foglio1!$A$2:$A$5</c:f>
              <c:strCache>
                <c:ptCount val="3"/>
                <c:pt idx="0">
                  <c:v>Is your organization or the market able to provide innovative technologies /
solutions capable to manage Public Key Infrastructures, for asymmetric encryption,
in a federation of systems where each system has its own PKI?</c:v>
                </c:pt>
                <c:pt idx="1">
                  <c:v>Is your organization or the market able to provide innovative technologies /
solutions for authorization protocols when the criteria of authorization are
distributed in different systems and databases?</c:v>
                </c:pt>
                <c:pt idx="2">
                  <c:v>Could the technologies / solutions proposed be usable in EU Maritime Surveillance
taking into consideration current European and Member States standards, legal and
regulatory frameworks?</c:v>
                </c:pt>
              </c:strCache>
            </c:strRef>
          </c:cat>
          <c:val>
            <c:numRef>
              <c:f>Foglio1!$B$2:$B$5</c:f>
              <c:numCache>
                <c:formatCode>General</c:formatCode>
                <c:ptCount val="4"/>
                <c:pt idx="0">
                  <c:v>11</c:v>
                </c:pt>
                <c:pt idx="1">
                  <c:v>10</c:v>
                </c:pt>
                <c:pt idx="2">
                  <c:v>15</c:v>
                </c:pt>
              </c:numCache>
            </c:numRef>
          </c:val>
        </c:ser>
        <c:ser>
          <c:idx val="1"/>
          <c:order val="1"/>
          <c:tx>
            <c:strRef>
              <c:f>Foglio1!$C$1</c:f>
              <c:strCache>
                <c:ptCount val="1"/>
                <c:pt idx="0">
                  <c:v>No</c:v>
                </c:pt>
              </c:strCache>
            </c:strRef>
          </c:tx>
          <c:invertIfNegative val="0"/>
          <c:cat>
            <c:strRef>
              <c:f>Foglio1!$A$2:$A$5</c:f>
              <c:strCache>
                <c:ptCount val="3"/>
                <c:pt idx="0">
                  <c:v>Is your organization or the market able to provide innovative technologies /
solutions capable to manage Public Key Infrastructures, for asymmetric encryption,
in a federation of systems where each system has its own PKI?</c:v>
                </c:pt>
                <c:pt idx="1">
                  <c:v>Is your organization or the market able to provide innovative technologies /
solutions for authorization protocols when the criteria of authorization are
distributed in different systems and databases?</c:v>
                </c:pt>
                <c:pt idx="2">
                  <c:v>Could the technologies / solutions proposed be usable in EU Maritime Surveillance
taking into consideration current European and Member States standards, legal and
regulatory frameworks?</c:v>
                </c:pt>
              </c:strCache>
            </c:strRef>
          </c:cat>
          <c:val>
            <c:numRef>
              <c:f>Foglio1!$C$2:$C$5</c:f>
              <c:numCache>
                <c:formatCode>General</c:formatCode>
                <c:ptCount val="4"/>
                <c:pt idx="0">
                  <c:v>14</c:v>
                </c:pt>
                <c:pt idx="1">
                  <c:v>15</c:v>
                </c:pt>
                <c:pt idx="2">
                  <c:v>10</c:v>
                </c:pt>
              </c:numCache>
            </c:numRef>
          </c:val>
        </c:ser>
        <c:dLbls>
          <c:showLegendKey val="0"/>
          <c:showVal val="0"/>
          <c:showCatName val="0"/>
          <c:showSerName val="0"/>
          <c:showPercent val="0"/>
          <c:showBubbleSize val="0"/>
        </c:dLbls>
        <c:gapWidth val="55"/>
        <c:gapDepth val="55"/>
        <c:shape val="cylinder"/>
        <c:axId val="125387520"/>
        <c:axId val="125389056"/>
        <c:axId val="0"/>
      </c:bar3DChart>
      <c:catAx>
        <c:axId val="125387520"/>
        <c:scaling>
          <c:orientation val="minMax"/>
        </c:scaling>
        <c:delete val="0"/>
        <c:axPos val="b"/>
        <c:majorTickMark val="none"/>
        <c:minorTickMark val="none"/>
        <c:tickLblPos val="nextTo"/>
        <c:txPr>
          <a:bodyPr/>
          <a:lstStyle/>
          <a:p>
            <a:pPr>
              <a:defRPr sz="1050">
                <a:solidFill>
                  <a:schemeClr val="tx2">
                    <a:lumMod val="50000"/>
                  </a:schemeClr>
                </a:solidFill>
                <a:latin typeface="Century Gothic" pitchFamily="34" charset="0"/>
              </a:defRPr>
            </a:pPr>
            <a:endParaRPr lang="it-IT"/>
          </a:p>
        </c:txPr>
        <c:crossAx val="125389056"/>
        <c:crosses val="autoZero"/>
        <c:auto val="1"/>
        <c:lblAlgn val="ctr"/>
        <c:lblOffset val="100"/>
        <c:noMultiLvlLbl val="0"/>
      </c:catAx>
      <c:valAx>
        <c:axId val="125389056"/>
        <c:scaling>
          <c:orientation val="minMax"/>
        </c:scaling>
        <c:delete val="0"/>
        <c:axPos val="l"/>
        <c:majorGridlines/>
        <c:numFmt formatCode="General" sourceLinked="1"/>
        <c:majorTickMark val="none"/>
        <c:minorTickMark val="none"/>
        <c:tickLblPos val="nextTo"/>
        <c:crossAx val="125387520"/>
        <c:crosses val="autoZero"/>
        <c:crossBetween val="between"/>
      </c:valAx>
    </c:plotArea>
    <c:legend>
      <c:legendPos val="r"/>
      <c:layout/>
      <c:overlay val="0"/>
      <c:txPr>
        <a:bodyPr/>
        <a:lstStyle/>
        <a:p>
          <a:pPr>
            <a:defRPr sz="4800"/>
          </a:pPr>
          <a:endParaRPr lang="it-IT"/>
        </a:p>
      </c:txPr>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15"/>
    </mc:Choice>
    <mc:Fallback>
      <c:style val="15"/>
    </mc:Fallback>
  </mc:AlternateContent>
  <c:chart>
    <c:autoTitleDeleted val="1"/>
    <c:plotArea>
      <c:layout/>
      <c:barChart>
        <c:barDir val="bar"/>
        <c:grouping val="percentStacked"/>
        <c:varyColors val="0"/>
        <c:ser>
          <c:idx val="0"/>
          <c:order val="0"/>
          <c:tx>
            <c:strRef>
              <c:f>Foglio1!$B$1</c:f>
              <c:strCache>
                <c:ptCount val="1"/>
                <c:pt idx="0">
                  <c:v>Yes</c:v>
                </c:pt>
              </c:strCache>
            </c:strRef>
          </c:tx>
          <c:invertIfNegative val="0"/>
          <c:cat>
            <c:strRef>
              <c:f>Foglio1!$A$2:$A$4</c:f>
              <c:strCache>
                <c:ptCount val="3"/>
                <c:pt idx="0">
                  <c:v>Is your organization or the market able to provide innovative technologies /
solutions capable to manage Public Key Infrastructures, for asymmetric encryption,
in a federation of systems where each system has its own PKI?</c:v>
                </c:pt>
                <c:pt idx="1">
                  <c:v>Is your organization or the market able to provide innovative technologies /
solutions for authorization protocols when the criteria of authorization are
distributed in different systems and databases?</c:v>
                </c:pt>
                <c:pt idx="2">
                  <c:v>Could the technologies / solutions proposed be usable in EU Maritime Surveillance
taking into consideration current European and Member States standards, legal and
regulatory frameworks?</c:v>
                </c:pt>
              </c:strCache>
            </c:strRef>
          </c:cat>
          <c:val>
            <c:numRef>
              <c:f>Foglio1!$B$2:$B$4</c:f>
              <c:numCache>
                <c:formatCode>General</c:formatCode>
                <c:ptCount val="3"/>
                <c:pt idx="0">
                  <c:v>11</c:v>
                </c:pt>
                <c:pt idx="1">
                  <c:v>10</c:v>
                </c:pt>
                <c:pt idx="2">
                  <c:v>15</c:v>
                </c:pt>
              </c:numCache>
            </c:numRef>
          </c:val>
        </c:ser>
        <c:ser>
          <c:idx val="1"/>
          <c:order val="1"/>
          <c:tx>
            <c:strRef>
              <c:f>Foglio1!$C$1</c:f>
              <c:strCache>
                <c:ptCount val="1"/>
                <c:pt idx="0">
                  <c:v>No</c:v>
                </c:pt>
              </c:strCache>
            </c:strRef>
          </c:tx>
          <c:invertIfNegative val="0"/>
          <c:cat>
            <c:strRef>
              <c:f>Foglio1!$A$2:$A$4</c:f>
              <c:strCache>
                <c:ptCount val="3"/>
                <c:pt idx="0">
                  <c:v>Is your organization or the market able to provide innovative technologies /
solutions capable to manage Public Key Infrastructures, for asymmetric encryption,
in a federation of systems where each system has its own PKI?</c:v>
                </c:pt>
                <c:pt idx="1">
                  <c:v>Is your organization or the market able to provide innovative technologies /
solutions for authorization protocols when the criteria of authorization are
distributed in different systems and databases?</c:v>
                </c:pt>
                <c:pt idx="2">
                  <c:v>Could the technologies / solutions proposed be usable in EU Maritime Surveillance
taking into consideration current European and Member States standards, legal and
regulatory frameworks?</c:v>
                </c:pt>
              </c:strCache>
            </c:strRef>
          </c:cat>
          <c:val>
            <c:numRef>
              <c:f>Foglio1!$C$2:$C$4</c:f>
              <c:numCache>
                <c:formatCode>General</c:formatCode>
                <c:ptCount val="3"/>
                <c:pt idx="0">
                  <c:v>14</c:v>
                </c:pt>
                <c:pt idx="1">
                  <c:v>15</c:v>
                </c:pt>
                <c:pt idx="2">
                  <c:v>10</c:v>
                </c:pt>
              </c:numCache>
            </c:numRef>
          </c:val>
        </c:ser>
        <c:dLbls>
          <c:showLegendKey val="0"/>
          <c:showVal val="0"/>
          <c:showCatName val="0"/>
          <c:showSerName val="0"/>
          <c:showPercent val="0"/>
          <c:showBubbleSize val="0"/>
        </c:dLbls>
        <c:gapWidth val="55"/>
        <c:overlap val="100"/>
        <c:axId val="125800448"/>
        <c:axId val="125801984"/>
      </c:barChart>
      <c:catAx>
        <c:axId val="125800448"/>
        <c:scaling>
          <c:orientation val="minMax"/>
        </c:scaling>
        <c:delete val="0"/>
        <c:axPos val="l"/>
        <c:majorTickMark val="none"/>
        <c:minorTickMark val="none"/>
        <c:tickLblPos val="nextTo"/>
        <c:txPr>
          <a:bodyPr/>
          <a:lstStyle/>
          <a:p>
            <a:pPr>
              <a:defRPr sz="1400">
                <a:solidFill>
                  <a:schemeClr val="tx2">
                    <a:lumMod val="50000"/>
                  </a:schemeClr>
                </a:solidFill>
                <a:latin typeface="Century Gothic" pitchFamily="34" charset="0"/>
              </a:defRPr>
            </a:pPr>
            <a:endParaRPr lang="it-IT"/>
          </a:p>
        </c:txPr>
        <c:crossAx val="125801984"/>
        <c:crosses val="autoZero"/>
        <c:auto val="1"/>
        <c:lblAlgn val="ctr"/>
        <c:lblOffset val="100"/>
        <c:noMultiLvlLbl val="0"/>
      </c:catAx>
      <c:valAx>
        <c:axId val="125801984"/>
        <c:scaling>
          <c:orientation val="minMax"/>
        </c:scaling>
        <c:delete val="0"/>
        <c:axPos val="b"/>
        <c:majorGridlines/>
        <c:numFmt formatCode="0%" sourceLinked="1"/>
        <c:majorTickMark val="none"/>
        <c:minorTickMark val="none"/>
        <c:tickLblPos val="nextTo"/>
        <c:crossAx val="125800448"/>
        <c:crosses val="autoZero"/>
        <c:crossBetween val="between"/>
      </c:valAx>
    </c:plotArea>
    <c:legend>
      <c:legendPos val="r"/>
      <c:layout/>
      <c:overlay val="0"/>
      <c:txPr>
        <a:bodyPr/>
        <a:lstStyle/>
        <a:p>
          <a:pPr>
            <a:defRPr sz="2800"/>
          </a:pPr>
          <a:endParaRPr lang="it-IT"/>
        </a:p>
      </c:txPr>
    </c:legend>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0.01845</cdr:x>
      <cdr:y>0.20896</cdr:y>
    </cdr:from>
    <cdr:to>
      <cdr:x>0.08037</cdr:x>
      <cdr:y>0.79104</cdr:y>
    </cdr:to>
    <cdr:sp macro="" textlink="">
      <cdr:nvSpPr>
        <cdr:cNvPr id="2" name="CasellaDiTesto 1"/>
        <cdr:cNvSpPr txBox="1"/>
      </cdr:nvSpPr>
      <cdr:spPr>
        <a:xfrm xmlns:a="http://schemas.openxmlformats.org/drawingml/2006/main">
          <a:off x="133350" y="666750"/>
          <a:ext cx="447675" cy="18573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it-IT" sz="110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335D2F-118B-451E-BD00-B012EE36441F}" type="datetimeFigureOut">
              <a:rPr lang="it-IT" smtClean="0"/>
              <a:pPr/>
              <a:t>22/09/2015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A9F480-3895-465F-9EA2-279258EB06C5}" type="slidenum">
              <a:rPr lang="it-IT" smtClean="0"/>
              <a:pPr/>
              <a:t>‹N›</a:t>
            </a:fld>
            <a:endParaRPr lang="it-IT"/>
          </a:p>
        </p:txBody>
      </p:sp>
    </p:spTree>
    <p:extLst>
      <p:ext uri="{BB962C8B-B14F-4D97-AF65-F5344CB8AC3E}">
        <p14:creationId xmlns:p14="http://schemas.microsoft.com/office/powerpoint/2010/main" val="4067602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DA9F480-3895-465F-9EA2-279258EB06C5}" type="slidenum">
              <a:rPr lang="it-IT" smtClean="0"/>
              <a:pPr/>
              <a:t>1</a:t>
            </a:fld>
            <a:endParaRPr lang="it-IT"/>
          </a:p>
        </p:txBody>
      </p:sp>
    </p:spTree>
    <p:extLst>
      <p:ext uri="{BB962C8B-B14F-4D97-AF65-F5344CB8AC3E}">
        <p14:creationId xmlns:p14="http://schemas.microsoft.com/office/powerpoint/2010/main" val="24415547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accent1">
                    <a:lumMod val="50000"/>
                  </a:schemeClr>
                </a:solidFill>
                <a:latin typeface="Century Gothic" panose="020B0502020202020204" pitchFamily="34" charset="0"/>
              </a:rPr>
              <a:t>The information exchange section was structured in order to define the criteria which might be respected in an environment like the EUCISE </a:t>
            </a:r>
            <a:r>
              <a:rPr lang="en-US" dirty="0" smtClean="0">
                <a:solidFill>
                  <a:schemeClr val="accent1">
                    <a:lumMod val="50000"/>
                  </a:schemeClr>
                </a:solidFill>
                <a:latin typeface="Century Gothic" panose="020B0502020202020204" pitchFamily="34" charset="0"/>
              </a:rPr>
              <a:t>2020 concerning </a:t>
            </a:r>
            <a:r>
              <a:rPr lang="en-US" dirty="0" smtClean="0">
                <a:solidFill>
                  <a:schemeClr val="accent1">
                    <a:lumMod val="50000"/>
                  </a:schemeClr>
                </a:solidFill>
                <a:latin typeface="Century Gothic" panose="020B0502020202020204" pitchFamily="34" charset="0"/>
              </a:rPr>
              <a:t>the communication between different entities, like public authorities, in different domains. </a:t>
            </a:r>
            <a:r>
              <a:rPr lang="en-US" dirty="0" smtClean="0">
                <a:solidFill>
                  <a:schemeClr val="accent1">
                    <a:lumMod val="50000"/>
                  </a:schemeClr>
                </a:solidFill>
                <a:latin typeface="Century Gothic" panose="020B0502020202020204" pitchFamily="34" charset="0"/>
              </a:rPr>
              <a:t>The </a:t>
            </a:r>
            <a:r>
              <a:rPr lang="en-US" dirty="0" smtClean="0">
                <a:solidFill>
                  <a:schemeClr val="accent1">
                    <a:lumMod val="50000"/>
                  </a:schemeClr>
                </a:solidFill>
                <a:latin typeface="Century Gothic" panose="020B0502020202020204" pitchFamily="34" charset="0"/>
              </a:rPr>
              <a:t>analysis of the </a:t>
            </a:r>
            <a:r>
              <a:rPr lang="en-US" dirty="0" smtClean="0">
                <a:solidFill>
                  <a:schemeClr val="accent1">
                    <a:lumMod val="50000"/>
                  </a:schemeClr>
                </a:solidFill>
                <a:latin typeface="Century Gothic" panose="020B0502020202020204" pitchFamily="34" charset="0"/>
              </a:rPr>
              <a:t>results</a:t>
            </a:r>
            <a:r>
              <a:rPr lang="en-US" baseline="0" dirty="0" smtClean="0">
                <a:solidFill>
                  <a:schemeClr val="accent1">
                    <a:lumMod val="50000"/>
                  </a:schemeClr>
                </a:solidFill>
                <a:latin typeface="Century Gothic" panose="020B0502020202020204" pitchFamily="34" charset="0"/>
              </a:rPr>
              <a:t> </a:t>
            </a:r>
            <a:r>
              <a:rPr lang="en-US" baseline="0" dirty="0" err="1" smtClean="0">
                <a:solidFill>
                  <a:schemeClr val="accent1">
                    <a:lumMod val="50000"/>
                  </a:schemeClr>
                </a:solidFill>
                <a:latin typeface="Century Gothic" panose="020B0502020202020204" pitchFamily="34" charset="0"/>
              </a:rPr>
              <a:t>shos</a:t>
            </a:r>
            <a:r>
              <a:rPr lang="en-US" baseline="0" dirty="0" smtClean="0">
                <a:solidFill>
                  <a:schemeClr val="accent1">
                    <a:lumMod val="50000"/>
                  </a:schemeClr>
                </a:solidFill>
                <a:latin typeface="Century Gothic" panose="020B0502020202020204" pitchFamily="34" charset="0"/>
              </a:rPr>
              <a:t> large capabilities of the industries to meet this requirement. Actually the average is about 70%</a:t>
            </a:r>
            <a:endParaRPr lang="en-US" dirty="0" smtClean="0">
              <a:solidFill>
                <a:schemeClr val="accent1">
                  <a:lumMod val="50000"/>
                </a:schemeClr>
              </a:solidFill>
              <a:latin typeface="Century Gothic" panose="020B0502020202020204" pitchFamily="34" charset="0"/>
            </a:endParaRP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10</a:t>
            </a:fld>
            <a:endParaRPr lang="it-IT"/>
          </a:p>
        </p:txBody>
      </p:sp>
    </p:spTree>
    <p:extLst>
      <p:ext uri="{BB962C8B-B14F-4D97-AF65-F5344CB8AC3E}">
        <p14:creationId xmlns:p14="http://schemas.microsoft.com/office/powerpoint/2010/main" val="29603572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11</a:t>
            </a:fld>
            <a:endParaRPr lang="it-IT"/>
          </a:p>
        </p:txBody>
      </p:sp>
    </p:spTree>
    <p:extLst>
      <p:ext uri="{BB962C8B-B14F-4D97-AF65-F5344CB8AC3E}">
        <p14:creationId xmlns:p14="http://schemas.microsoft.com/office/powerpoint/2010/main" val="25638919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sz="1200" dirty="0" smtClean="0">
                <a:solidFill>
                  <a:schemeClr val="tx2">
                    <a:lumMod val="50000"/>
                  </a:schemeClr>
                </a:solidFill>
                <a:latin typeface="Century Gothic" pitchFamily="34" charset="0"/>
              </a:rPr>
              <a:t>As</a:t>
            </a:r>
            <a:r>
              <a:rPr lang="en-US" sz="1200" baseline="0" dirty="0" smtClean="0">
                <a:solidFill>
                  <a:schemeClr val="tx2">
                    <a:lumMod val="50000"/>
                  </a:schemeClr>
                </a:solidFill>
                <a:latin typeface="Century Gothic" pitchFamily="34" charset="0"/>
              </a:rPr>
              <a:t> far as the collaborative services are concerned, results of the surveys show that</a:t>
            </a:r>
            <a:endParaRPr lang="en-US" sz="1200" dirty="0" smtClean="0">
              <a:solidFill>
                <a:schemeClr val="tx2">
                  <a:lumMod val="50000"/>
                </a:schemeClr>
              </a:solidFill>
              <a:latin typeface="Century Gothic" pitchFamily="34" charset="0"/>
            </a:endParaRPr>
          </a:p>
          <a:p>
            <a:pPr>
              <a:buFont typeface="Arial" pitchFamily="34" charset="0"/>
              <a:buChar char="•"/>
            </a:pPr>
            <a:r>
              <a:rPr lang="en-US" sz="1200" dirty="0" smtClean="0">
                <a:solidFill>
                  <a:schemeClr val="tx2">
                    <a:lumMod val="50000"/>
                  </a:schemeClr>
                </a:solidFill>
                <a:latin typeface="Century Gothic" pitchFamily="34" charset="0"/>
              </a:rPr>
              <a:t>The 20% </a:t>
            </a:r>
            <a:r>
              <a:rPr lang="en-US" sz="1200" dirty="0" smtClean="0">
                <a:solidFill>
                  <a:schemeClr val="tx2">
                    <a:lumMod val="50000"/>
                  </a:schemeClr>
                </a:solidFill>
                <a:latin typeface="Century Gothic" pitchFamily="34" charset="0"/>
              </a:rPr>
              <a:t>of </a:t>
            </a:r>
            <a:r>
              <a:rPr lang="en-US" sz="1200" dirty="0" smtClean="0">
                <a:solidFill>
                  <a:schemeClr val="tx2">
                    <a:lumMod val="50000"/>
                  </a:schemeClr>
                </a:solidFill>
                <a:latin typeface="Century Gothic" pitchFamily="34" charset="0"/>
              </a:rPr>
              <a:t>the organizations that submitted the questionnaire would be able to provide solutions or technologies, concerning this aspect, in a complete way.</a:t>
            </a:r>
          </a:p>
          <a:p>
            <a:endParaRPr lang="en-US" sz="1200" dirty="0" smtClean="0">
              <a:solidFill>
                <a:schemeClr val="tx2">
                  <a:lumMod val="50000"/>
                </a:schemeClr>
              </a:solidFill>
              <a:latin typeface="Century Gothic" pitchFamily="34" charset="0"/>
            </a:endParaRPr>
          </a:p>
          <a:p>
            <a:r>
              <a:rPr lang="en-US" sz="1200" dirty="0" smtClean="0">
                <a:solidFill>
                  <a:schemeClr val="tx2">
                    <a:lumMod val="50000"/>
                  </a:schemeClr>
                </a:solidFill>
                <a:latin typeface="Century Gothic" pitchFamily="34" charset="0"/>
              </a:rPr>
              <a:t>While </a:t>
            </a:r>
          </a:p>
          <a:p>
            <a:endParaRPr lang="en-US" sz="1200" dirty="0" smtClean="0">
              <a:solidFill>
                <a:schemeClr val="tx2">
                  <a:lumMod val="50000"/>
                </a:schemeClr>
              </a:solidFill>
              <a:latin typeface="Century Gothic" pitchFamily="34" charset="0"/>
            </a:endParaRPr>
          </a:p>
          <a:p>
            <a:pPr>
              <a:buFont typeface="Arial" pitchFamily="34" charset="0"/>
              <a:buChar char="•"/>
            </a:pPr>
            <a:r>
              <a:rPr lang="en-US" sz="1200" dirty="0" smtClean="0">
                <a:solidFill>
                  <a:schemeClr val="tx2">
                    <a:lumMod val="50000"/>
                  </a:schemeClr>
                </a:solidFill>
                <a:latin typeface="Century Gothic" pitchFamily="34" charset="0"/>
              </a:rPr>
              <a:t> The 80% of the organizations could provide technologies related to the collaboration services, only partially.</a:t>
            </a:r>
          </a:p>
          <a:p>
            <a:endParaRPr lang="en-US" sz="1200" dirty="0" smtClean="0">
              <a:solidFill>
                <a:schemeClr val="tx2">
                  <a:lumMod val="50000"/>
                </a:schemeClr>
              </a:solidFill>
              <a:latin typeface="Century Gothic" pitchFamily="34" charset="0"/>
            </a:endParaRP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12</a:t>
            </a:fld>
            <a:endParaRPr lang="it-IT"/>
          </a:p>
        </p:txBody>
      </p:sp>
    </p:spTree>
    <p:extLst>
      <p:ext uri="{BB962C8B-B14F-4D97-AF65-F5344CB8AC3E}">
        <p14:creationId xmlns:p14="http://schemas.microsoft.com/office/powerpoint/2010/main" val="1535959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sz="1200" dirty="0" smtClean="0">
                <a:solidFill>
                  <a:schemeClr val="tx2">
                    <a:lumMod val="50000"/>
                  </a:schemeClr>
                </a:solidFill>
                <a:latin typeface="Century Gothic" pitchFamily="34" charset="0"/>
              </a:rPr>
              <a:t>This section was </a:t>
            </a:r>
            <a:r>
              <a:rPr lang="en-US" sz="1200" dirty="0" err="1" smtClean="0">
                <a:solidFill>
                  <a:schemeClr val="tx2">
                    <a:lumMod val="50000"/>
                  </a:schemeClr>
                </a:solidFill>
                <a:latin typeface="Century Gothic" pitchFamily="34" charset="0"/>
              </a:rPr>
              <a:t>structurred</a:t>
            </a:r>
            <a:r>
              <a:rPr lang="en-US" sz="1200" dirty="0" smtClean="0">
                <a:solidFill>
                  <a:schemeClr val="tx2">
                    <a:lumMod val="50000"/>
                  </a:schemeClr>
                </a:solidFill>
                <a:latin typeface="Century Gothic" pitchFamily="34" charset="0"/>
              </a:rPr>
              <a:t> in order to understand if industries would be able to distribute notifications, respecting defined </a:t>
            </a:r>
            <a:r>
              <a:rPr lang="en-US" sz="1200" dirty="0" err="1" smtClean="0">
                <a:solidFill>
                  <a:schemeClr val="tx2">
                    <a:lumMod val="50000"/>
                  </a:schemeClr>
                </a:solidFill>
                <a:latin typeface="Century Gothic" pitchFamily="34" charset="0"/>
              </a:rPr>
              <a:t>critera</a:t>
            </a:r>
            <a:r>
              <a:rPr lang="en-US" sz="1200" dirty="0" smtClean="0">
                <a:solidFill>
                  <a:schemeClr val="tx2">
                    <a:lumMod val="50000"/>
                  </a:schemeClr>
                </a:solidFill>
                <a:latin typeface="Century Gothic" pitchFamily="34" charset="0"/>
              </a:rPr>
              <a:t> and operational needs. The chart shows the general course of the answers.</a:t>
            </a:r>
          </a:p>
          <a:p>
            <a:endParaRPr lang="en-US" sz="1200" dirty="0" smtClean="0">
              <a:solidFill>
                <a:schemeClr val="tx2">
                  <a:lumMod val="50000"/>
                </a:schemeClr>
              </a:solidFill>
              <a:latin typeface="Century Gothic" pitchFamily="34" charset="0"/>
            </a:endParaRP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13</a:t>
            </a:fld>
            <a:endParaRPr lang="it-IT"/>
          </a:p>
        </p:txBody>
      </p:sp>
    </p:spTree>
    <p:extLst>
      <p:ext uri="{BB962C8B-B14F-4D97-AF65-F5344CB8AC3E}">
        <p14:creationId xmlns:p14="http://schemas.microsoft.com/office/powerpoint/2010/main" val="25753664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GB" noProof="0" dirty="0" smtClean="0"/>
              <a:t>The</a:t>
            </a:r>
            <a:r>
              <a:rPr lang="en-GB" baseline="0" noProof="0" dirty="0" smtClean="0"/>
              <a:t> following part of the questionnaire was aimed to the SOA aspects. CISE is definitely a SOA, as already demonstrated in the pilot projects previously conducted in the CISE roadmap, consequently the capability of the provider in this particular field would be crucial for the realization of the system itself. </a:t>
            </a:r>
            <a:r>
              <a:rPr lang="en-GB" baseline="0" noProof="0" dirty="0" smtClean="0"/>
              <a:t>The results of the survey, also in this field, are encouraging in the possibility to receive positive answer by the industry</a:t>
            </a:r>
            <a:endParaRPr lang="en-GB" noProof="0"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14</a:t>
            </a:fld>
            <a:endParaRPr lang="it-IT"/>
          </a:p>
        </p:txBody>
      </p:sp>
    </p:spTree>
    <p:extLst>
      <p:ext uri="{BB962C8B-B14F-4D97-AF65-F5344CB8AC3E}">
        <p14:creationId xmlns:p14="http://schemas.microsoft.com/office/powerpoint/2010/main" val="842590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2">
                    <a:lumMod val="50000"/>
                  </a:schemeClr>
                </a:solidFill>
                <a:latin typeface="Century Gothic" pitchFamily="34" charset="0"/>
              </a:rPr>
              <a:t>This section it was particularly important, because it was thought to define how, eventually, it might be guaranteed a strong security and a good access policy.</a:t>
            </a: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15</a:t>
            </a:fld>
            <a:endParaRPr lang="it-IT"/>
          </a:p>
        </p:txBody>
      </p:sp>
    </p:spTree>
    <p:extLst>
      <p:ext uri="{BB962C8B-B14F-4D97-AF65-F5344CB8AC3E}">
        <p14:creationId xmlns:p14="http://schemas.microsoft.com/office/powerpoint/2010/main" val="26620106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2">
                    <a:lumMod val="50000"/>
                  </a:schemeClr>
                </a:solidFill>
                <a:latin typeface="Century Gothic" pitchFamily="34" charset="0"/>
              </a:rPr>
              <a:t>This section was composed by a bullet point of ten characteristics that might be respected, in order to facilitate to the community involved, the use of the platform.</a:t>
            </a: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16</a:t>
            </a:fld>
            <a:endParaRPr lang="it-IT"/>
          </a:p>
        </p:txBody>
      </p:sp>
    </p:spTree>
    <p:extLst>
      <p:ext uri="{BB962C8B-B14F-4D97-AF65-F5344CB8AC3E}">
        <p14:creationId xmlns:p14="http://schemas.microsoft.com/office/powerpoint/2010/main" val="16758820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rgbClr val="44546A">
                    <a:lumMod val="50000"/>
                  </a:srgbClr>
                </a:solidFill>
                <a:latin typeface="Century Gothic" pitchFamily="34" charset="0"/>
                <a:ea typeface="+mn-ea"/>
                <a:cs typeface="+mn-cs"/>
              </a:defRPr>
            </a:pPr>
            <a:r>
              <a:rPr lang="en-US" sz="1200" b="1" i="0" baseline="0" dirty="0" smtClean="0">
                <a:solidFill>
                  <a:schemeClr val="tx2">
                    <a:lumMod val="50000"/>
                  </a:schemeClr>
                </a:solidFill>
                <a:latin typeface="Century Gothic" pitchFamily="34" charset="0"/>
              </a:rPr>
              <a:t>The chart shows, in terms of percentage, the industries or organizations that could guarantee these features in their ideas or technology solutions.</a:t>
            </a:r>
            <a:endParaRPr lang="it-IT" dirty="0" smtClean="0">
              <a:solidFill>
                <a:schemeClr val="tx2">
                  <a:lumMod val="50000"/>
                </a:schemeClr>
              </a:solidFill>
              <a:latin typeface="Century Gothic"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rgbClr val="44546A">
                    <a:lumMod val="50000"/>
                  </a:srgbClr>
                </a:solidFill>
                <a:latin typeface="Century Gothic" pitchFamily="34" charset="0"/>
                <a:ea typeface="+mn-ea"/>
                <a:cs typeface="+mn-cs"/>
              </a:defRPr>
            </a:pPr>
            <a:endParaRPr lang="it-IT" dirty="0" smtClean="0">
              <a:solidFill>
                <a:schemeClr val="tx2">
                  <a:lumMod val="50000"/>
                </a:schemeClr>
              </a:solidFill>
              <a:latin typeface="Century Gothic" pitchFamily="34" charset="0"/>
            </a:endParaRP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17</a:t>
            </a:fld>
            <a:endParaRPr lang="it-IT"/>
          </a:p>
        </p:txBody>
      </p:sp>
    </p:spTree>
    <p:extLst>
      <p:ext uri="{BB962C8B-B14F-4D97-AF65-F5344CB8AC3E}">
        <p14:creationId xmlns:p14="http://schemas.microsoft.com/office/powerpoint/2010/main" val="9610698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2">
                    <a:lumMod val="50000"/>
                  </a:schemeClr>
                </a:solidFill>
                <a:latin typeface="Century Gothic" pitchFamily="34" charset="0"/>
              </a:rPr>
              <a:t>According to the Horizon 2020 references, EUCISE 2020 asked to the organizations involved in our survey, to define through a brief comment the levels of the TRL scale reached by their technology solutions</a:t>
            </a:r>
            <a:r>
              <a:rPr lang="en-US" dirty="0" smtClean="0">
                <a:solidFill>
                  <a:schemeClr val="tx2">
                    <a:lumMod val="50000"/>
                  </a:schemeClr>
                </a:solidFill>
                <a:latin typeface="Century Gothic" pitchFamily="34" charset="0"/>
              </a:rPr>
              <a:t>. The</a:t>
            </a:r>
            <a:r>
              <a:rPr lang="en-US" baseline="0" dirty="0" smtClean="0">
                <a:solidFill>
                  <a:schemeClr val="tx2">
                    <a:lumMod val="50000"/>
                  </a:schemeClr>
                </a:solidFill>
                <a:latin typeface="Century Gothic" pitchFamily="34" charset="0"/>
              </a:rPr>
              <a:t> average TRL estimated by the industries are between TRL 6 and 9</a:t>
            </a:r>
            <a:endParaRPr lang="en-US" dirty="0" smtClean="0">
              <a:solidFill>
                <a:schemeClr val="tx2">
                  <a:lumMod val="50000"/>
                </a:schemeClr>
              </a:solidFill>
              <a:latin typeface="Century Gothic" pitchFamily="34" charset="0"/>
            </a:endParaRP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18</a:t>
            </a:fld>
            <a:endParaRPr lang="it-IT"/>
          </a:p>
        </p:txBody>
      </p:sp>
    </p:spTree>
    <p:extLst>
      <p:ext uri="{BB962C8B-B14F-4D97-AF65-F5344CB8AC3E}">
        <p14:creationId xmlns:p14="http://schemas.microsoft.com/office/powerpoint/2010/main" val="27542283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dirty="0" smtClean="0">
                <a:solidFill>
                  <a:schemeClr val="tx2">
                    <a:lumMod val="50000"/>
                  </a:schemeClr>
                </a:solidFill>
                <a:latin typeface="Century Gothic" pitchFamily="34" charset="0"/>
              </a:rPr>
              <a:t>The penultimate chapter of the questionnaire was inherent to the public </a:t>
            </a:r>
            <a:r>
              <a:rPr lang="en-US" dirty="0" err="1" smtClean="0">
                <a:solidFill>
                  <a:schemeClr val="tx2">
                    <a:lumMod val="50000"/>
                  </a:schemeClr>
                </a:solidFill>
                <a:latin typeface="Century Gothic" pitchFamily="34" charset="0"/>
              </a:rPr>
              <a:t>infrastracture</a:t>
            </a:r>
            <a:r>
              <a:rPr lang="en-US" dirty="0" smtClean="0">
                <a:solidFill>
                  <a:schemeClr val="tx2">
                    <a:lumMod val="50000"/>
                  </a:schemeClr>
                </a:solidFill>
                <a:latin typeface="Century Gothic" pitchFamily="34" charset="0"/>
              </a:rPr>
              <a:t>. Totally focused on concepts like the </a:t>
            </a:r>
            <a:r>
              <a:rPr lang="en-US" dirty="0" err="1" smtClean="0">
                <a:solidFill>
                  <a:schemeClr val="tx2">
                    <a:lumMod val="50000"/>
                  </a:schemeClr>
                </a:solidFill>
                <a:latin typeface="Century Gothic" pitchFamily="34" charset="0"/>
              </a:rPr>
              <a:t>managemente</a:t>
            </a:r>
            <a:r>
              <a:rPr lang="en-US" dirty="0" smtClean="0">
                <a:solidFill>
                  <a:schemeClr val="tx2">
                    <a:lumMod val="50000"/>
                  </a:schemeClr>
                </a:solidFill>
                <a:latin typeface="Century Gothic" pitchFamily="34" charset="0"/>
              </a:rPr>
              <a:t> of Public Key Infrastructures, authorization protocols or legal and regulatory frameworks. The following chart draws the general trend</a:t>
            </a:r>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19</a:t>
            </a:fld>
            <a:endParaRPr lang="it-IT"/>
          </a:p>
        </p:txBody>
      </p:sp>
    </p:spTree>
    <p:extLst>
      <p:ext uri="{BB962C8B-B14F-4D97-AF65-F5344CB8AC3E}">
        <p14:creationId xmlns:p14="http://schemas.microsoft.com/office/powerpoint/2010/main" val="1350149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DA9F480-3895-465F-9EA2-279258EB06C5}" type="slidenum">
              <a:rPr lang="it-IT" smtClean="0"/>
              <a:pPr/>
              <a:t>2</a:t>
            </a:fld>
            <a:endParaRPr lang="it-IT"/>
          </a:p>
        </p:txBody>
      </p:sp>
    </p:spTree>
    <p:extLst>
      <p:ext uri="{BB962C8B-B14F-4D97-AF65-F5344CB8AC3E}">
        <p14:creationId xmlns:p14="http://schemas.microsoft.com/office/powerpoint/2010/main" val="24415547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DA9F480-3895-465F-9EA2-279258EB06C5}" type="slidenum">
              <a:rPr lang="it-IT" smtClean="0"/>
              <a:pPr/>
              <a:t>20</a:t>
            </a:fld>
            <a:endParaRPr lang="it-IT"/>
          </a:p>
        </p:txBody>
      </p:sp>
    </p:spTree>
    <p:extLst>
      <p:ext uri="{BB962C8B-B14F-4D97-AF65-F5344CB8AC3E}">
        <p14:creationId xmlns:p14="http://schemas.microsoft.com/office/powerpoint/2010/main" val="30221272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ctr"/>
            <a:r>
              <a:rPr lang="en-US" sz="1200" dirty="0" smtClean="0">
                <a:solidFill>
                  <a:schemeClr val="tx2">
                    <a:lumMod val="50000"/>
                  </a:schemeClr>
                </a:solidFill>
                <a:latin typeface="Century Gothic" pitchFamily="34" charset="0"/>
              </a:rPr>
              <a:t>This presentation has been done aiming at collecting in a “statistic” way, the results obtained from the analysis of all the questionnaire that EUCISE 2020 received. Just to introduce you to the Industry Day, where all the industries and organizations that completed the questionnaire, are going to present more deeply their ideas.</a:t>
            </a:r>
          </a:p>
          <a:p>
            <a:pPr algn="ctr"/>
            <a:endParaRPr lang="en-US" sz="1200" dirty="0" smtClean="0">
              <a:solidFill>
                <a:schemeClr val="tx2">
                  <a:lumMod val="50000"/>
                </a:schemeClr>
              </a:solidFill>
              <a:latin typeface="Century Gothic" pitchFamily="34" charset="0"/>
            </a:endParaRP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21</a:t>
            </a:fld>
            <a:endParaRPr lang="it-IT"/>
          </a:p>
        </p:txBody>
      </p:sp>
    </p:spTree>
    <p:extLst>
      <p:ext uri="{BB962C8B-B14F-4D97-AF65-F5344CB8AC3E}">
        <p14:creationId xmlns:p14="http://schemas.microsoft.com/office/powerpoint/2010/main" val="3022127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ctr"/>
            <a:r>
              <a:rPr lang="en-US" sz="1200" dirty="0" smtClean="0">
                <a:solidFill>
                  <a:schemeClr val="accent1">
                    <a:lumMod val="50000"/>
                  </a:schemeClr>
                </a:solidFill>
                <a:latin typeface="Century Gothic" panose="020B0502020202020204" pitchFamily="34" charset="0"/>
              </a:rPr>
              <a:t>The EUCISE2020 project decided to conduct a market survey, through an Industry Questionnaire, concerning the availability of innovative technologies and solutions for cross-sector and cross-border information exchange in maritime surveillance, according to the CISE – Common Information Sharing Environment principles.</a:t>
            </a:r>
            <a:endParaRPr lang="it-IT" sz="1200" dirty="0" smtClean="0">
              <a:solidFill>
                <a:schemeClr val="accent1">
                  <a:lumMod val="50000"/>
                </a:schemeClr>
              </a:solidFill>
              <a:effectLst/>
              <a:latin typeface="Century Gothic" panose="020B0502020202020204" pitchFamily="34" charset="0"/>
            </a:endParaRPr>
          </a:p>
          <a:p>
            <a:pPr algn="ctr"/>
            <a:r>
              <a:rPr lang="en-US" sz="1200" dirty="0" smtClean="0">
                <a:solidFill>
                  <a:schemeClr val="accent1">
                    <a:lumMod val="50000"/>
                  </a:schemeClr>
                </a:solidFill>
                <a:latin typeface="Century Gothic" panose="020B0502020202020204" pitchFamily="34" charset="0"/>
              </a:rPr>
              <a:t>It aims at collecting information and ideas from industrial or research experts. The information collected will be exploited to draw a market scenario to consider in the evaluation of requirements for the information </a:t>
            </a:r>
            <a:r>
              <a:rPr lang="en-US" sz="1200" dirty="0" smtClean="0">
                <a:solidFill>
                  <a:schemeClr val="accent1">
                    <a:lumMod val="50000"/>
                  </a:schemeClr>
                </a:solidFill>
                <a:latin typeface="Century Gothic" panose="020B0502020202020204" pitchFamily="34" charset="0"/>
              </a:rPr>
              <a:t>sharing </a:t>
            </a:r>
            <a:r>
              <a:rPr lang="en-US" sz="1200" dirty="0" smtClean="0">
                <a:solidFill>
                  <a:schemeClr val="accent1">
                    <a:lumMod val="50000"/>
                  </a:schemeClr>
                </a:solidFill>
                <a:latin typeface="Century Gothic" panose="020B0502020202020204" pitchFamily="34" charset="0"/>
              </a:rPr>
              <a:t>system. </a:t>
            </a:r>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3</a:t>
            </a:fld>
            <a:endParaRPr lang="it-IT"/>
          </a:p>
        </p:txBody>
      </p:sp>
    </p:spTree>
    <p:extLst>
      <p:ext uri="{BB962C8B-B14F-4D97-AF65-F5344CB8AC3E}">
        <p14:creationId xmlns:p14="http://schemas.microsoft.com/office/powerpoint/2010/main" val="3364291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accent1">
                    <a:lumMod val="50000"/>
                  </a:schemeClr>
                </a:solidFill>
                <a:latin typeface="Century Gothic" panose="020B0502020202020204" pitchFamily="34" charset="0"/>
              </a:rPr>
              <a:t>In order to understand the industries opinions and backgrounds, the questionnaire was structured in chapters, each one with the purpose of collecting wisely their answers and comments.</a:t>
            </a: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4</a:t>
            </a:fld>
            <a:endParaRPr lang="it-IT"/>
          </a:p>
        </p:txBody>
      </p:sp>
    </p:spTree>
    <p:extLst>
      <p:ext uri="{BB962C8B-B14F-4D97-AF65-F5344CB8AC3E}">
        <p14:creationId xmlns:p14="http://schemas.microsoft.com/office/powerpoint/2010/main" val="1134696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algn="ctr"/>
            <a:r>
              <a:rPr lang="en-US" sz="1200" dirty="0" smtClean="0">
                <a:solidFill>
                  <a:schemeClr val="accent1">
                    <a:lumMod val="50000"/>
                  </a:schemeClr>
                </a:solidFill>
                <a:latin typeface="Century Gothic" panose="020B0502020202020204" pitchFamily="34" charset="0"/>
              </a:rPr>
              <a:t>The questionnaire generated interest in different type of companies, belonging to different countries.</a:t>
            </a:r>
          </a:p>
          <a:p>
            <a:pPr algn="ctr"/>
            <a:r>
              <a:rPr lang="en-US" sz="1200" noProof="1" smtClean="0">
                <a:solidFill>
                  <a:schemeClr val="accent1">
                    <a:lumMod val="50000"/>
                  </a:schemeClr>
                </a:solidFill>
                <a:latin typeface="Century Gothic" panose="020B0502020202020204" pitchFamily="34" charset="0"/>
              </a:rPr>
              <a:t>Overall </a:t>
            </a:r>
            <a:r>
              <a:rPr lang="en-US" sz="1200" noProof="1" smtClean="0">
                <a:solidFill>
                  <a:schemeClr val="accent1">
                    <a:lumMod val="50000"/>
                  </a:schemeClr>
                </a:solidFill>
                <a:latin typeface="Century Gothic" panose="020B0502020202020204" pitchFamily="34" charset="0"/>
              </a:rPr>
              <a:t>we received 25 questionnaires, analyizing the total senders, the results in terms of percentage are that </a:t>
            </a:r>
          </a:p>
          <a:p>
            <a:pPr algn="ctr"/>
            <a:r>
              <a:rPr lang="en-US" sz="1200" noProof="1" smtClean="0">
                <a:solidFill>
                  <a:schemeClr val="accent1">
                    <a:lumMod val="50000"/>
                  </a:schemeClr>
                </a:solidFill>
                <a:latin typeface="Century Gothic" panose="020B0502020202020204" pitchFamily="34" charset="0"/>
              </a:rPr>
              <a:t>the 56% of the questionnaires belongs to Small Medium Enterprises, while the 44% is related to Big Industries.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accent1">
                    <a:lumMod val="50000"/>
                  </a:schemeClr>
                </a:solidFill>
                <a:latin typeface="Century Gothic" panose="020B0502020202020204" pitchFamily="34" charset="0"/>
              </a:rPr>
              <a:t>The organizations that have sent their questionnaires are here today to present their ideas or solutions, concerning what EUCISE 2020 is looking for.</a:t>
            </a:r>
          </a:p>
          <a:p>
            <a:r>
              <a:rPr lang="en-US" sz="1200" noProof="1" smtClean="0"/>
              <a:t> </a:t>
            </a:r>
            <a:endParaRPr lang="en-US" sz="1200" noProof="1" smtClean="0"/>
          </a:p>
          <a:p>
            <a:pPr algn="ctr"/>
            <a:endParaRPr lang="en-US" sz="1200" dirty="0" smtClean="0">
              <a:solidFill>
                <a:schemeClr val="accent1">
                  <a:lumMod val="50000"/>
                </a:schemeClr>
              </a:solidFill>
              <a:latin typeface="Century Gothic" panose="020B0502020202020204" pitchFamily="34" charset="0"/>
            </a:endParaRPr>
          </a:p>
          <a:p>
            <a:pPr algn="ctr"/>
            <a:r>
              <a:rPr lang="en-US" sz="1200" dirty="0" smtClean="0">
                <a:solidFill>
                  <a:schemeClr val="accent1">
                    <a:lumMod val="50000"/>
                  </a:schemeClr>
                </a:solidFill>
                <a:latin typeface="Century Gothic" panose="020B0502020202020204" pitchFamily="34" charset="0"/>
              </a:rPr>
              <a:t> </a:t>
            </a: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5</a:t>
            </a:fld>
            <a:endParaRPr lang="it-IT"/>
          </a:p>
        </p:txBody>
      </p:sp>
    </p:spTree>
    <p:extLst>
      <p:ext uri="{BB962C8B-B14F-4D97-AF65-F5344CB8AC3E}">
        <p14:creationId xmlns:p14="http://schemas.microsoft.com/office/powerpoint/2010/main" val="38512459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accent1">
                    <a:lumMod val="50000"/>
                  </a:schemeClr>
                </a:solidFill>
                <a:latin typeface="Century Gothic" panose="020B0502020202020204" pitchFamily="34" charset="0"/>
              </a:rPr>
              <a:t>Moreover, in this slide is depicted the</a:t>
            </a:r>
            <a:r>
              <a:rPr lang="en-US" sz="1200" baseline="0" dirty="0" smtClean="0">
                <a:solidFill>
                  <a:schemeClr val="accent1">
                    <a:lumMod val="50000"/>
                  </a:schemeClr>
                </a:solidFill>
                <a:latin typeface="Century Gothic" panose="020B0502020202020204" pitchFamily="34" charset="0"/>
              </a:rPr>
              <a:t> distribution per nationality of the Industries replying to the questionnaire</a:t>
            </a:r>
            <a:endParaRPr lang="en-US" sz="1200" dirty="0" smtClean="0">
              <a:solidFill>
                <a:schemeClr val="accent1">
                  <a:lumMod val="50000"/>
                </a:schemeClr>
              </a:solidFill>
              <a:latin typeface="Century Gothic" panose="020B0502020202020204" pitchFamily="34" charset="0"/>
            </a:endParaRP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6</a:t>
            </a:fld>
            <a:endParaRPr lang="it-IT"/>
          </a:p>
        </p:txBody>
      </p:sp>
    </p:spTree>
    <p:extLst>
      <p:ext uri="{BB962C8B-B14F-4D97-AF65-F5344CB8AC3E}">
        <p14:creationId xmlns:p14="http://schemas.microsoft.com/office/powerpoint/2010/main" val="7574253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accent1">
                    <a:lumMod val="50000"/>
                  </a:schemeClr>
                </a:solidFill>
                <a:latin typeface="Century Gothic" panose="020B0502020202020204" pitchFamily="34" charset="0"/>
              </a:rPr>
              <a:t>The chart presented represents the general course about how much the different </a:t>
            </a:r>
            <a:r>
              <a:rPr lang="en-US" dirty="0" err="1" smtClean="0">
                <a:solidFill>
                  <a:schemeClr val="accent1">
                    <a:lumMod val="50000"/>
                  </a:schemeClr>
                </a:solidFill>
                <a:latin typeface="Century Gothic" panose="020B0502020202020204" pitchFamily="34" charset="0"/>
              </a:rPr>
              <a:t>companiees</a:t>
            </a:r>
            <a:r>
              <a:rPr lang="en-US" dirty="0" smtClean="0">
                <a:solidFill>
                  <a:schemeClr val="accent1">
                    <a:lumMod val="50000"/>
                  </a:schemeClr>
                </a:solidFill>
                <a:latin typeface="Century Gothic" panose="020B0502020202020204" pitchFamily="34" charset="0"/>
              </a:rPr>
              <a:t> know about CISE and its related aspects. This section consisted of 5 questions, and to each one the single industry has to give a score, from 1 to 5; a total score of 25 means a complete knowledge of the argument. The</a:t>
            </a:r>
            <a:r>
              <a:rPr lang="en-US" baseline="0" dirty="0" smtClean="0">
                <a:solidFill>
                  <a:schemeClr val="accent1">
                    <a:lumMod val="50000"/>
                  </a:schemeClr>
                </a:solidFill>
                <a:latin typeface="Century Gothic" panose="020B0502020202020204" pitchFamily="34" charset="0"/>
              </a:rPr>
              <a:t> results suggests that the awareness concerning CISE and EUCISE is, overall, </a:t>
            </a:r>
            <a:r>
              <a:rPr lang="en-US" baseline="0" dirty="0" err="1" smtClean="0">
                <a:solidFill>
                  <a:schemeClr val="accent1">
                    <a:lumMod val="50000"/>
                  </a:schemeClr>
                </a:solidFill>
                <a:latin typeface="Century Gothic" panose="020B0502020202020204" pitchFamily="34" charset="0"/>
              </a:rPr>
              <a:t>satiìsfactory</a:t>
            </a:r>
            <a:r>
              <a:rPr lang="en-US" baseline="0" dirty="0" smtClean="0">
                <a:solidFill>
                  <a:schemeClr val="accent1">
                    <a:lumMod val="50000"/>
                  </a:schemeClr>
                </a:solidFill>
                <a:latin typeface="Century Gothic" panose="020B0502020202020204" pitchFamily="34" charset="0"/>
              </a:rPr>
              <a:t>.</a:t>
            </a:r>
            <a:endParaRPr lang="en-US" dirty="0" smtClean="0">
              <a:solidFill>
                <a:schemeClr val="accent1">
                  <a:lumMod val="50000"/>
                </a:schemeClr>
              </a:solidFill>
              <a:latin typeface="Century Gothic" panose="020B0502020202020204" pitchFamily="34" charset="0"/>
            </a:endParaRP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7</a:t>
            </a:fld>
            <a:endParaRPr lang="it-IT"/>
          </a:p>
        </p:txBody>
      </p:sp>
    </p:spTree>
    <p:extLst>
      <p:ext uri="{BB962C8B-B14F-4D97-AF65-F5344CB8AC3E}">
        <p14:creationId xmlns:p14="http://schemas.microsoft.com/office/powerpoint/2010/main" val="5169478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sz="1200" dirty="0" smtClean="0">
                <a:solidFill>
                  <a:schemeClr val="accent1">
                    <a:lumMod val="50000"/>
                  </a:schemeClr>
                </a:solidFill>
                <a:latin typeface="Century Gothic" pitchFamily="34" charset="0"/>
              </a:rPr>
              <a:t>Although CISE concerns </a:t>
            </a:r>
            <a:r>
              <a:rPr lang="en-US" sz="1200" dirty="0" smtClean="0">
                <a:solidFill>
                  <a:schemeClr val="accent1">
                    <a:lumMod val="50000"/>
                  </a:schemeClr>
                </a:solidFill>
                <a:latin typeface="Century Gothic" pitchFamily="34" charset="0"/>
              </a:rPr>
              <a:t>information </a:t>
            </a:r>
            <a:r>
              <a:rPr lang="en-US" sz="1200" dirty="0" smtClean="0">
                <a:solidFill>
                  <a:schemeClr val="accent1">
                    <a:lumMod val="50000"/>
                  </a:schemeClr>
                </a:solidFill>
                <a:latin typeface="Century Gothic" pitchFamily="34" charset="0"/>
              </a:rPr>
              <a:t>sharing and interoperability</a:t>
            </a:r>
            <a:r>
              <a:rPr lang="en-US" sz="1200" baseline="0" dirty="0" smtClean="0">
                <a:solidFill>
                  <a:schemeClr val="accent1">
                    <a:lumMod val="50000"/>
                  </a:schemeClr>
                </a:solidFill>
                <a:latin typeface="Century Gothic" pitchFamily="34" charset="0"/>
              </a:rPr>
              <a:t> </a:t>
            </a:r>
            <a:r>
              <a:rPr lang="en-US" sz="1200" dirty="0" smtClean="0">
                <a:solidFill>
                  <a:schemeClr val="accent1">
                    <a:lumMod val="50000"/>
                  </a:schemeClr>
                </a:solidFill>
                <a:latin typeface="Century Gothic" pitchFamily="34" charset="0"/>
              </a:rPr>
              <a:t>between </a:t>
            </a:r>
            <a:r>
              <a:rPr lang="en-US" sz="1200" dirty="0" smtClean="0">
                <a:solidFill>
                  <a:schemeClr val="accent1">
                    <a:lumMod val="50000"/>
                  </a:schemeClr>
                </a:solidFill>
                <a:latin typeface="Century Gothic" pitchFamily="34" charset="0"/>
              </a:rPr>
              <a:t>systems of the European maritime administrations </a:t>
            </a:r>
            <a:endParaRPr lang="en-US" sz="1200" dirty="0" smtClean="0">
              <a:solidFill>
                <a:schemeClr val="accent1">
                  <a:lumMod val="50000"/>
                </a:schemeClr>
              </a:solidFill>
              <a:latin typeface="Century Gothic" pitchFamily="34" charset="0"/>
            </a:endParaRPr>
          </a:p>
          <a:p>
            <a:r>
              <a:rPr lang="en-US" sz="1200" dirty="0" smtClean="0">
                <a:solidFill>
                  <a:schemeClr val="accent1">
                    <a:lumMod val="50000"/>
                  </a:schemeClr>
                </a:solidFill>
                <a:latin typeface="Century Gothic" pitchFamily="34" charset="0"/>
              </a:rPr>
              <a:t>It was</a:t>
            </a:r>
            <a:r>
              <a:rPr lang="en-US" sz="1200" baseline="0" dirty="0" smtClean="0">
                <a:solidFill>
                  <a:schemeClr val="accent1">
                    <a:lumMod val="50000"/>
                  </a:schemeClr>
                </a:solidFill>
                <a:latin typeface="Century Gothic" pitchFamily="34" charset="0"/>
              </a:rPr>
              <a:t> deemed important to evaluate the possibility to support the main users’ operational task, as depicted in the picture. </a:t>
            </a:r>
            <a:r>
              <a:rPr lang="en-US" sz="1200" dirty="0" smtClean="0">
                <a:solidFill>
                  <a:schemeClr val="accent1">
                    <a:lumMod val="50000"/>
                  </a:schemeClr>
                </a:solidFill>
                <a:latin typeface="Century Gothic" pitchFamily="34" charset="0"/>
              </a:rPr>
              <a:t>More </a:t>
            </a:r>
            <a:r>
              <a:rPr lang="en-US" sz="1200" dirty="0" smtClean="0">
                <a:solidFill>
                  <a:schemeClr val="accent1">
                    <a:lumMod val="50000"/>
                  </a:schemeClr>
                </a:solidFill>
                <a:latin typeface="Century Gothic" pitchFamily="34" charset="0"/>
              </a:rPr>
              <a:t>than 50% of the industries involved in our survey, results able to provide innovative technologies and solutions to support European maritime administrations in their operational </a:t>
            </a:r>
            <a:r>
              <a:rPr lang="en-US" sz="1200" dirty="0" smtClean="0">
                <a:solidFill>
                  <a:schemeClr val="accent1">
                    <a:lumMod val="50000"/>
                  </a:schemeClr>
                </a:solidFill>
                <a:latin typeface="Century Gothic" pitchFamily="34" charset="0"/>
              </a:rPr>
              <a:t>tasks.</a:t>
            </a:r>
            <a:r>
              <a:rPr lang="en-US" sz="1200" baseline="0" dirty="0" smtClean="0">
                <a:solidFill>
                  <a:schemeClr val="accent1">
                    <a:lumMod val="50000"/>
                  </a:schemeClr>
                </a:solidFill>
                <a:latin typeface="Century Gothic" pitchFamily="34" charset="0"/>
              </a:rPr>
              <a:t> </a:t>
            </a:r>
            <a:endParaRPr lang="en-US" sz="1200" dirty="0" smtClean="0">
              <a:solidFill>
                <a:schemeClr val="accent1">
                  <a:lumMod val="50000"/>
                </a:schemeClr>
              </a:solidFill>
              <a:latin typeface="Century Gothic" pitchFamily="34" charset="0"/>
            </a:endParaRP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8</a:t>
            </a:fld>
            <a:endParaRPr lang="it-IT"/>
          </a:p>
        </p:txBody>
      </p:sp>
    </p:spTree>
    <p:extLst>
      <p:ext uri="{BB962C8B-B14F-4D97-AF65-F5344CB8AC3E}">
        <p14:creationId xmlns:p14="http://schemas.microsoft.com/office/powerpoint/2010/main" val="2741517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dirty="0" smtClean="0">
                <a:solidFill>
                  <a:schemeClr val="accent1">
                    <a:lumMod val="50000"/>
                  </a:schemeClr>
                </a:solidFill>
                <a:latin typeface="Century Gothic" pitchFamily="34" charset="0"/>
              </a:rPr>
              <a:t>Concerning the Identification and Authentication fields, the questionnaire aimed to understand how the industry or the market, could provide technologies to establish cross border recognition and identification validation of users requesting information, also ensuring solutions for the registration and issuing of IDs, and certificate for individual systems in an environment of federation of systems.</a:t>
            </a:r>
          </a:p>
          <a:p>
            <a:r>
              <a:rPr lang="en-US" dirty="0" smtClean="0">
                <a:solidFill>
                  <a:schemeClr val="accent1">
                    <a:lumMod val="50000"/>
                  </a:schemeClr>
                </a:solidFill>
                <a:latin typeface="Century Gothic" pitchFamily="34" charset="0"/>
              </a:rPr>
              <a:t>At the same time, there is the need to manage safely the accounting system.</a:t>
            </a: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solidFill>
                  <a:schemeClr val="accent1">
                    <a:lumMod val="50000"/>
                  </a:schemeClr>
                </a:solidFill>
                <a:latin typeface="Century Gothic" pitchFamily="34" charset="0"/>
              </a:rPr>
              <a:t>The chart shows that the 40% of the organizations declares that the solutions are completely available; the 36% declares that the solutions are partially available and the 24% declares that the solutions requested are not available.</a:t>
            </a:r>
          </a:p>
          <a:p>
            <a:endParaRPr lang="it-IT" dirty="0"/>
          </a:p>
        </p:txBody>
      </p:sp>
      <p:sp>
        <p:nvSpPr>
          <p:cNvPr id="4" name="Segnaposto numero diapositiva 3"/>
          <p:cNvSpPr>
            <a:spLocks noGrp="1"/>
          </p:cNvSpPr>
          <p:nvPr>
            <p:ph type="sldNum" sz="quarter" idx="10"/>
          </p:nvPr>
        </p:nvSpPr>
        <p:spPr/>
        <p:txBody>
          <a:bodyPr/>
          <a:lstStyle/>
          <a:p>
            <a:fld id="{9DA9F480-3895-465F-9EA2-279258EB06C5}" type="slidenum">
              <a:rPr lang="it-IT" smtClean="0"/>
              <a:pPr/>
              <a:t>9</a:t>
            </a:fld>
            <a:endParaRPr lang="it-IT"/>
          </a:p>
        </p:txBody>
      </p:sp>
    </p:spTree>
    <p:extLst>
      <p:ext uri="{BB962C8B-B14F-4D97-AF65-F5344CB8AC3E}">
        <p14:creationId xmlns:p14="http://schemas.microsoft.com/office/powerpoint/2010/main" val="3926681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FF81E5D8-B307-4BB0-84C2-060803606901}" type="datetimeFigureOut">
              <a:rPr lang="it-IT" smtClean="0"/>
              <a:pPr/>
              <a:t>22/09/2015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EB68007-6CFE-41FA-A1CD-12A2A53E9879}" type="slidenum">
              <a:rPr lang="it-IT" smtClean="0"/>
              <a:pPr/>
              <a:t>‹N›</a:t>
            </a:fld>
            <a:endParaRPr lang="it-IT"/>
          </a:p>
        </p:txBody>
      </p:sp>
    </p:spTree>
    <p:extLst>
      <p:ext uri="{BB962C8B-B14F-4D97-AF65-F5344CB8AC3E}">
        <p14:creationId xmlns:p14="http://schemas.microsoft.com/office/powerpoint/2010/main" val="2416335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F81E5D8-B307-4BB0-84C2-060803606901}" type="datetimeFigureOut">
              <a:rPr lang="it-IT" smtClean="0"/>
              <a:pPr/>
              <a:t>22/09/2015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EB68007-6CFE-41FA-A1CD-12A2A53E9879}" type="slidenum">
              <a:rPr lang="it-IT" smtClean="0"/>
              <a:pPr/>
              <a:t>‹N›</a:t>
            </a:fld>
            <a:endParaRPr lang="it-IT"/>
          </a:p>
        </p:txBody>
      </p:sp>
    </p:spTree>
    <p:extLst>
      <p:ext uri="{BB962C8B-B14F-4D97-AF65-F5344CB8AC3E}">
        <p14:creationId xmlns:p14="http://schemas.microsoft.com/office/powerpoint/2010/main" val="180076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F81E5D8-B307-4BB0-84C2-060803606901}" type="datetimeFigureOut">
              <a:rPr lang="it-IT" smtClean="0"/>
              <a:pPr/>
              <a:t>22/09/2015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EB68007-6CFE-41FA-A1CD-12A2A53E9879}" type="slidenum">
              <a:rPr lang="it-IT" smtClean="0"/>
              <a:pPr/>
              <a:t>‹N›</a:t>
            </a:fld>
            <a:endParaRPr lang="it-IT"/>
          </a:p>
        </p:txBody>
      </p:sp>
    </p:spTree>
    <p:extLst>
      <p:ext uri="{BB962C8B-B14F-4D97-AF65-F5344CB8AC3E}">
        <p14:creationId xmlns:p14="http://schemas.microsoft.com/office/powerpoint/2010/main" val="2163628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F81E5D8-B307-4BB0-84C2-060803606901}" type="datetimeFigureOut">
              <a:rPr lang="it-IT" smtClean="0"/>
              <a:pPr/>
              <a:t>22/09/2015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EB68007-6CFE-41FA-A1CD-12A2A53E9879}" type="slidenum">
              <a:rPr lang="it-IT" smtClean="0"/>
              <a:pPr/>
              <a:t>‹N›</a:t>
            </a:fld>
            <a:endParaRPr lang="it-IT"/>
          </a:p>
        </p:txBody>
      </p:sp>
    </p:spTree>
    <p:extLst>
      <p:ext uri="{BB962C8B-B14F-4D97-AF65-F5344CB8AC3E}">
        <p14:creationId xmlns:p14="http://schemas.microsoft.com/office/powerpoint/2010/main" val="1903162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FF81E5D8-B307-4BB0-84C2-060803606901}" type="datetimeFigureOut">
              <a:rPr lang="it-IT" smtClean="0"/>
              <a:pPr/>
              <a:t>22/09/2015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EB68007-6CFE-41FA-A1CD-12A2A53E9879}" type="slidenum">
              <a:rPr lang="it-IT" smtClean="0"/>
              <a:pPr/>
              <a:t>‹N›</a:t>
            </a:fld>
            <a:endParaRPr lang="it-IT"/>
          </a:p>
        </p:txBody>
      </p:sp>
    </p:spTree>
    <p:extLst>
      <p:ext uri="{BB962C8B-B14F-4D97-AF65-F5344CB8AC3E}">
        <p14:creationId xmlns:p14="http://schemas.microsoft.com/office/powerpoint/2010/main" val="825260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FF81E5D8-B307-4BB0-84C2-060803606901}" type="datetimeFigureOut">
              <a:rPr lang="it-IT" smtClean="0"/>
              <a:pPr/>
              <a:t>22/09/2015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EB68007-6CFE-41FA-A1CD-12A2A53E9879}" type="slidenum">
              <a:rPr lang="it-IT" smtClean="0"/>
              <a:pPr/>
              <a:t>‹N›</a:t>
            </a:fld>
            <a:endParaRPr lang="it-IT"/>
          </a:p>
        </p:txBody>
      </p:sp>
    </p:spTree>
    <p:extLst>
      <p:ext uri="{BB962C8B-B14F-4D97-AF65-F5344CB8AC3E}">
        <p14:creationId xmlns:p14="http://schemas.microsoft.com/office/powerpoint/2010/main" val="998186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FF81E5D8-B307-4BB0-84C2-060803606901}" type="datetimeFigureOut">
              <a:rPr lang="it-IT" smtClean="0"/>
              <a:pPr/>
              <a:t>22/09/2015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1EB68007-6CFE-41FA-A1CD-12A2A53E9879}" type="slidenum">
              <a:rPr lang="it-IT" smtClean="0"/>
              <a:pPr/>
              <a:t>‹N›</a:t>
            </a:fld>
            <a:endParaRPr lang="it-IT"/>
          </a:p>
        </p:txBody>
      </p:sp>
    </p:spTree>
    <p:extLst>
      <p:ext uri="{BB962C8B-B14F-4D97-AF65-F5344CB8AC3E}">
        <p14:creationId xmlns:p14="http://schemas.microsoft.com/office/powerpoint/2010/main" val="392746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FF81E5D8-B307-4BB0-84C2-060803606901}" type="datetimeFigureOut">
              <a:rPr lang="it-IT" smtClean="0"/>
              <a:pPr/>
              <a:t>22/09/2015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1EB68007-6CFE-41FA-A1CD-12A2A53E9879}" type="slidenum">
              <a:rPr lang="it-IT" smtClean="0"/>
              <a:pPr/>
              <a:t>‹N›</a:t>
            </a:fld>
            <a:endParaRPr lang="it-IT"/>
          </a:p>
        </p:txBody>
      </p:sp>
    </p:spTree>
    <p:extLst>
      <p:ext uri="{BB962C8B-B14F-4D97-AF65-F5344CB8AC3E}">
        <p14:creationId xmlns:p14="http://schemas.microsoft.com/office/powerpoint/2010/main" val="3728068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F81E5D8-B307-4BB0-84C2-060803606901}" type="datetimeFigureOut">
              <a:rPr lang="it-IT" smtClean="0"/>
              <a:pPr/>
              <a:t>22/09/2015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1EB68007-6CFE-41FA-A1CD-12A2A53E9879}" type="slidenum">
              <a:rPr lang="it-IT" smtClean="0"/>
              <a:pPr/>
              <a:t>‹N›</a:t>
            </a:fld>
            <a:endParaRPr lang="it-IT"/>
          </a:p>
        </p:txBody>
      </p:sp>
    </p:spTree>
    <p:extLst>
      <p:ext uri="{BB962C8B-B14F-4D97-AF65-F5344CB8AC3E}">
        <p14:creationId xmlns:p14="http://schemas.microsoft.com/office/powerpoint/2010/main" val="3194487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F81E5D8-B307-4BB0-84C2-060803606901}" type="datetimeFigureOut">
              <a:rPr lang="it-IT" smtClean="0"/>
              <a:pPr/>
              <a:t>22/09/2015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EB68007-6CFE-41FA-A1CD-12A2A53E9879}" type="slidenum">
              <a:rPr lang="it-IT" smtClean="0"/>
              <a:pPr/>
              <a:t>‹N›</a:t>
            </a:fld>
            <a:endParaRPr lang="it-IT"/>
          </a:p>
        </p:txBody>
      </p:sp>
    </p:spTree>
    <p:extLst>
      <p:ext uri="{BB962C8B-B14F-4D97-AF65-F5344CB8AC3E}">
        <p14:creationId xmlns:p14="http://schemas.microsoft.com/office/powerpoint/2010/main" val="2610658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FF81E5D8-B307-4BB0-84C2-060803606901}" type="datetimeFigureOut">
              <a:rPr lang="it-IT" smtClean="0"/>
              <a:pPr/>
              <a:t>22/09/2015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EB68007-6CFE-41FA-A1CD-12A2A53E9879}" type="slidenum">
              <a:rPr lang="it-IT" smtClean="0"/>
              <a:pPr/>
              <a:t>‹N›</a:t>
            </a:fld>
            <a:endParaRPr lang="it-IT"/>
          </a:p>
        </p:txBody>
      </p:sp>
    </p:spTree>
    <p:extLst>
      <p:ext uri="{BB962C8B-B14F-4D97-AF65-F5344CB8AC3E}">
        <p14:creationId xmlns:p14="http://schemas.microsoft.com/office/powerpoint/2010/main" val="755200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81E5D8-B307-4BB0-84C2-060803606901}" type="datetimeFigureOut">
              <a:rPr lang="it-IT" smtClean="0"/>
              <a:pPr/>
              <a:t>22/09/2015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B68007-6CFE-41FA-A1CD-12A2A53E9879}" type="slidenum">
              <a:rPr lang="it-IT" smtClean="0"/>
              <a:pPr/>
              <a:t>‹N›</a:t>
            </a:fld>
            <a:endParaRPr lang="it-IT"/>
          </a:p>
        </p:txBody>
      </p:sp>
    </p:spTree>
    <p:extLst>
      <p:ext uri="{BB962C8B-B14F-4D97-AF65-F5344CB8AC3E}">
        <p14:creationId xmlns:p14="http://schemas.microsoft.com/office/powerpoint/2010/main" val="914035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0.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1.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1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png"/><Relationship Id="rId3" Type="http://schemas.openxmlformats.org/officeDocument/2006/relationships/chart" Target="../charts/chart5.xml"/><Relationship Id="rId21" Type="http://schemas.openxmlformats.org/officeDocument/2006/relationships/image" Target="../media/image18.png"/><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notesSlide" Target="../notesSlides/notesSlide12.xml"/><Relationship Id="rId16" Type="http://schemas.openxmlformats.org/officeDocument/2006/relationships/image" Target="../media/image13.png"/><Relationship Id="rId20" Type="http://schemas.openxmlformats.org/officeDocument/2006/relationships/image" Target="../media/image17.gif"/><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gif"/><Relationship Id="rId5" Type="http://schemas.openxmlformats.org/officeDocument/2006/relationships/image" Target="../media/image2.emf"/><Relationship Id="rId15" Type="http://schemas.openxmlformats.org/officeDocument/2006/relationships/image" Target="../media/image12.png"/><Relationship Id="rId10" Type="http://schemas.openxmlformats.org/officeDocument/2006/relationships/image" Target="../media/image7.png"/><Relationship Id="rId19" Type="http://schemas.openxmlformats.org/officeDocument/2006/relationships/image" Target="../media/image16.png"/><Relationship Id="rId4" Type="http://schemas.openxmlformats.org/officeDocument/2006/relationships/image" Target="../media/image1.jpeg"/><Relationship Id="rId9" Type="http://schemas.openxmlformats.org/officeDocument/2006/relationships/image" Target="../media/image6.png"/><Relationship Id="rId14" Type="http://schemas.openxmlformats.org/officeDocument/2006/relationships/image" Target="../media/image11.gif"/></Relationships>
</file>

<file path=ppt/slides/_rels/slide1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21" Type="http://schemas.openxmlformats.org/officeDocument/2006/relationships/chart" Target="../charts/chart6.xml"/><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3.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1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21" Type="http://schemas.openxmlformats.org/officeDocument/2006/relationships/chart" Target="../charts/chart7.xml"/><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4.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1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21" Type="http://schemas.openxmlformats.org/officeDocument/2006/relationships/chart" Target="../charts/chart8.xml"/><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5.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16.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6.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17.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21" Type="http://schemas.openxmlformats.org/officeDocument/2006/relationships/chart" Target="../charts/chart9.xml"/><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7.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18.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8.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19.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21" Type="http://schemas.openxmlformats.org/officeDocument/2006/relationships/chart" Target="../charts/chart10.xml"/><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9.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2.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20.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20.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2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21" Type="http://schemas.openxmlformats.org/officeDocument/2006/relationships/image" Target="../media/image19.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21.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3.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4.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21" Type="http://schemas.openxmlformats.org/officeDocument/2006/relationships/chart" Target="../charts/chart1.xml"/><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5.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21" Type="http://schemas.openxmlformats.org/officeDocument/2006/relationships/chart" Target="../charts/chart2.xml"/><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6.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21" Type="http://schemas.openxmlformats.org/officeDocument/2006/relationships/chart" Target="../charts/chart3.xml"/><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7.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8.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gif"/><Relationship Id="rId18" Type="http://schemas.openxmlformats.org/officeDocument/2006/relationships/image" Target="../media/image16.png"/><Relationship Id="rId3" Type="http://schemas.openxmlformats.org/officeDocument/2006/relationships/image" Target="../media/image1.jpeg"/><Relationship Id="rId21" Type="http://schemas.openxmlformats.org/officeDocument/2006/relationships/chart" Target="../charts/chart4.xml"/><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9.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gif"/><Relationship Id="rId19" Type="http://schemas.openxmlformats.org/officeDocument/2006/relationships/image" Target="../media/image17.gif"/><Relationship Id="rId4" Type="http://schemas.openxmlformats.org/officeDocument/2006/relationships/image" Target="../media/image2.emf"/><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8" name="Rettangolo 7"/>
          <p:cNvSpPr/>
          <p:nvPr/>
        </p:nvSpPr>
        <p:spPr>
          <a:xfrm>
            <a:off x="1162050" y="198711"/>
            <a:ext cx="6096000" cy="538609"/>
          </a:xfrm>
          <a:prstGeom prst="rect">
            <a:avLst/>
          </a:prstGeom>
        </p:spPr>
        <p:txBody>
          <a:bodyPr>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endParaRPr lang="it-IT" dirty="0"/>
          </a:p>
        </p:txBody>
      </p:sp>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sp>
        <p:nvSpPr>
          <p:cNvPr id="2075" name="CasellaDiTesto 2074"/>
          <p:cNvSpPr txBox="1"/>
          <p:nvPr/>
        </p:nvSpPr>
        <p:spPr>
          <a:xfrm>
            <a:off x="1106500" y="2647831"/>
            <a:ext cx="10056018" cy="1600438"/>
          </a:xfrm>
          <a:prstGeom prst="rect">
            <a:avLst/>
          </a:prstGeom>
          <a:noFill/>
        </p:spPr>
        <p:txBody>
          <a:bodyPr wrap="square" rtlCol="0">
            <a:spAutoFit/>
          </a:bodyPr>
          <a:lstStyle/>
          <a:p>
            <a:pPr algn="ctr"/>
            <a:r>
              <a:rPr lang="en-US" sz="4000" smtClean="0">
                <a:solidFill>
                  <a:schemeClr val="accent1">
                    <a:lumMod val="50000"/>
                  </a:schemeClr>
                </a:solidFill>
                <a:latin typeface="Century Gothic" panose="020B0502020202020204" pitchFamily="34" charset="0"/>
              </a:rPr>
              <a:t>EUCISE 2020 Industry Day Presentation</a:t>
            </a:r>
          </a:p>
          <a:p>
            <a:pPr algn="ctr"/>
            <a:r>
              <a:rPr lang="en-US" sz="4000" smtClean="0">
                <a:solidFill>
                  <a:schemeClr val="accent1">
                    <a:lumMod val="50000"/>
                  </a:schemeClr>
                </a:solidFill>
                <a:latin typeface="Century Gothic" panose="020B0502020202020204" pitchFamily="34" charset="0"/>
              </a:rPr>
              <a:t>Bruxelles</a:t>
            </a:r>
            <a:r>
              <a:rPr lang="en-US" sz="4000">
                <a:solidFill>
                  <a:schemeClr val="accent1">
                    <a:lumMod val="50000"/>
                  </a:schemeClr>
                </a:solidFill>
                <a:latin typeface="Century Gothic" panose="020B0502020202020204" pitchFamily="34" charset="0"/>
              </a:rPr>
              <a:t>, September 23, </a:t>
            </a:r>
            <a:r>
              <a:rPr lang="en-US" sz="4000" smtClean="0">
                <a:solidFill>
                  <a:schemeClr val="accent1">
                    <a:lumMod val="50000"/>
                  </a:schemeClr>
                </a:solidFill>
                <a:latin typeface="Century Gothic" panose="020B0502020202020204" pitchFamily="34" charset="0"/>
              </a:rPr>
              <a:t>2015</a:t>
            </a:r>
          </a:p>
          <a:p>
            <a:pPr algn="ctr"/>
            <a:endParaRPr lang="en-US">
              <a:solidFill>
                <a:schemeClr val="accent1">
                  <a:lumMod val="50000"/>
                </a:schemeClr>
              </a:solidFill>
              <a:latin typeface="Century Gothic" panose="020B0502020202020204" pitchFamily="34" charset="0"/>
            </a:endParaRPr>
          </a:p>
        </p:txBody>
      </p:sp>
      <p:sp>
        <p:nvSpPr>
          <p:cNvPr id="24" name="CasellaDiTesto 23"/>
          <p:cNvSpPr txBox="1"/>
          <p:nvPr/>
        </p:nvSpPr>
        <p:spPr>
          <a:xfrm>
            <a:off x="7145322" y="4889519"/>
            <a:ext cx="4360878" cy="830997"/>
          </a:xfrm>
          <a:prstGeom prst="rect">
            <a:avLst/>
          </a:prstGeom>
          <a:noFill/>
        </p:spPr>
        <p:txBody>
          <a:bodyPr wrap="square" rtlCol="0">
            <a:spAutoFit/>
          </a:bodyPr>
          <a:lstStyle/>
          <a:p>
            <a:pPr algn="ctr"/>
            <a:r>
              <a:rPr lang="en-US" sz="2400" dirty="0" smtClean="0"/>
              <a:t>Capt. (N) ITN Andrea Micheli</a:t>
            </a:r>
          </a:p>
          <a:p>
            <a:pPr algn="ctr"/>
            <a:r>
              <a:rPr lang="en-US" sz="2400" dirty="0" smtClean="0"/>
              <a:t>Leader WP4 – Project Definition</a:t>
            </a:r>
          </a:p>
        </p:txBody>
      </p:sp>
    </p:spTree>
    <p:extLst>
      <p:ext uri="{BB962C8B-B14F-4D97-AF65-F5344CB8AC3E}">
        <p14:creationId xmlns:p14="http://schemas.microsoft.com/office/powerpoint/2010/main" val="18148713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541360"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sp>
        <p:nvSpPr>
          <p:cNvPr id="5" name="Rettangolo 4"/>
          <p:cNvSpPr/>
          <p:nvPr/>
        </p:nvSpPr>
        <p:spPr>
          <a:xfrm>
            <a:off x="403761" y="1973997"/>
            <a:ext cx="3105836" cy="23367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accent1">
                    <a:lumMod val="50000"/>
                  </a:schemeClr>
                </a:solidFill>
                <a:latin typeface="Century Gothic" panose="020B0502020202020204" pitchFamily="34" charset="0"/>
              </a:rPr>
              <a:t>Is your organization or the market able to provide innovative technologies /</a:t>
            </a:r>
            <a:br>
              <a:rPr lang="en-US" sz="1400" b="1" dirty="0">
                <a:solidFill>
                  <a:schemeClr val="accent1">
                    <a:lumMod val="50000"/>
                  </a:schemeClr>
                </a:solidFill>
                <a:latin typeface="Century Gothic" panose="020B0502020202020204" pitchFamily="34" charset="0"/>
              </a:rPr>
            </a:br>
            <a:r>
              <a:rPr lang="en-US" sz="1400" b="1" dirty="0">
                <a:solidFill>
                  <a:schemeClr val="accent1">
                    <a:lumMod val="50000"/>
                  </a:schemeClr>
                </a:solidFill>
                <a:latin typeface="Century Gothic" panose="020B0502020202020204" pitchFamily="34" charset="0"/>
              </a:rPr>
              <a:t>solutions for infrastructure suitable for the requirements of cross-border</a:t>
            </a:r>
            <a:br>
              <a:rPr lang="en-US" sz="1400" b="1" dirty="0">
                <a:solidFill>
                  <a:schemeClr val="accent1">
                    <a:lumMod val="50000"/>
                  </a:schemeClr>
                </a:solidFill>
                <a:latin typeface="Century Gothic" panose="020B0502020202020204" pitchFamily="34" charset="0"/>
              </a:rPr>
            </a:br>
            <a:r>
              <a:rPr lang="en-US" sz="1400" b="1" dirty="0">
                <a:solidFill>
                  <a:schemeClr val="accent1">
                    <a:lumMod val="50000"/>
                  </a:schemeClr>
                </a:solidFill>
                <a:latin typeface="Century Gothic" panose="020B0502020202020204" pitchFamily="34" charset="0"/>
              </a:rPr>
              <a:t>communication between systems of Public Authorities in different domains in an</a:t>
            </a:r>
            <a:br>
              <a:rPr lang="en-US" sz="1400" b="1" dirty="0">
                <a:solidFill>
                  <a:schemeClr val="accent1">
                    <a:lumMod val="50000"/>
                  </a:schemeClr>
                </a:solidFill>
                <a:latin typeface="Century Gothic" panose="020B0502020202020204" pitchFamily="34" charset="0"/>
              </a:rPr>
            </a:br>
            <a:r>
              <a:rPr lang="en-US" sz="1400" b="1" dirty="0">
                <a:solidFill>
                  <a:schemeClr val="accent1">
                    <a:lumMod val="50000"/>
                  </a:schemeClr>
                </a:solidFill>
                <a:latin typeface="Century Gothic" panose="020B0502020202020204" pitchFamily="34" charset="0"/>
              </a:rPr>
              <a:t>asynchronous scenario? </a:t>
            </a:r>
            <a:endParaRPr lang="it-IT" sz="1400" b="1" dirty="0">
              <a:solidFill>
                <a:schemeClr val="accent1">
                  <a:lumMod val="50000"/>
                </a:schemeClr>
              </a:solidFill>
              <a:latin typeface="Century Gothic" panose="020B0502020202020204" pitchFamily="34" charset="0"/>
            </a:endParaRPr>
          </a:p>
        </p:txBody>
      </p:sp>
      <p:sp>
        <p:nvSpPr>
          <p:cNvPr id="11" name="CasellaDiTesto 10"/>
          <p:cNvSpPr txBox="1"/>
          <p:nvPr/>
        </p:nvSpPr>
        <p:spPr>
          <a:xfrm>
            <a:off x="708091" y="4816604"/>
            <a:ext cx="2801505" cy="1323439"/>
          </a:xfrm>
          <a:prstGeom prst="rect">
            <a:avLst/>
          </a:prstGeom>
          <a:noFill/>
        </p:spPr>
        <p:txBody>
          <a:bodyPr wrap="square" rtlCol="0">
            <a:spAutoFit/>
          </a:bodyPr>
          <a:lstStyle/>
          <a:p>
            <a:r>
              <a:rPr lang="en-US" sz="1600" dirty="0" smtClean="0">
                <a:solidFill>
                  <a:schemeClr val="accent1">
                    <a:lumMod val="50000"/>
                  </a:schemeClr>
                </a:solidFill>
                <a:latin typeface="Century Gothic" panose="020B0502020202020204" pitchFamily="34" charset="0"/>
              </a:rPr>
              <a:t>The </a:t>
            </a:r>
            <a:r>
              <a:rPr lang="en-US" sz="1600" b="1" dirty="0" smtClean="0">
                <a:solidFill>
                  <a:schemeClr val="accent1">
                    <a:lumMod val="50000"/>
                  </a:schemeClr>
                </a:solidFill>
                <a:latin typeface="Century Gothic" panose="020B0502020202020204" pitchFamily="34" charset="0"/>
              </a:rPr>
              <a:t>90 %</a:t>
            </a:r>
            <a:r>
              <a:rPr lang="en-US" sz="1600" dirty="0" smtClean="0">
                <a:solidFill>
                  <a:schemeClr val="accent1">
                    <a:lumMod val="50000"/>
                  </a:schemeClr>
                </a:solidFill>
                <a:latin typeface="Century Gothic" panose="020B0502020202020204" pitchFamily="34" charset="0"/>
              </a:rPr>
              <a:t> of the organizations would be able to provide this kind of technologies.</a:t>
            </a:r>
          </a:p>
          <a:p>
            <a:endParaRPr lang="en-US" sz="1600" dirty="0">
              <a:solidFill>
                <a:schemeClr val="accent1">
                  <a:lumMod val="50000"/>
                </a:schemeClr>
              </a:solidFill>
              <a:latin typeface="Century Gothic" panose="020B0502020202020204" pitchFamily="34" charset="0"/>
            </a:endParaRPr>
          </a:p>
        </p:txBody>
      </p:sp>
      <p:sp>
        <p:nvSpPr>
          <p:cNvPr id="30" name="Rettangolo 29"/>
          <p:cNvSpPr/>
          <p:nvPr/>
        </p:nvSpPr>
        <p:spPr>
          <a:xfrm>
            <a:off x="8953994" y="1973997"/>
            <a:ext cx="3060206" cy="2099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accent1">
                    <a:lumMod val="50000"/>
                  </a:schemeClr>
                </a:solidFill>
                <a:latin typeface="Century Gothic" panose="020B0502020202020204" pitchFamily="34" charset="0"/>
              </a:rPr>
              <a:t>Is your organization or the market able to provide innovative technologies / solutions for discovering and looking-up services for information exchange</a:t>
            </a:r>
          </a:p>
          <a:p>
            <a:pPr algn="ctr"/>
            <a:r>
              <a:rPr lang="en-US" sz="1400" b="1" dirty="0" smtClean="0">
                <a:solidFill>
                  <a:schemeClr val="accent1">
                    <a:lumMod val="50000"/>
                  </a:schemeClr>
                </a:solidFill>
                <a:latin typeface="Century Gothic" panose="020B0502020202020204" pitchFamily="34" charset="0"/>
              </a:rPr>
              <a:t>capability in an environment of federation of systems?</a:t>
            </a:r>
            <a:endParaRPr lang="it-IT" sz="1400" dirty="0">
              <a:solidFill>
                <a:schemeClr val="accent1">
                  <a:lumMod val="50000"/>
                </a:schemeClr>
              </a:solidFill>
              <a:latin typeface="Century Gothic" panose="020B0502020202020204" pitchFamily="34" charset="0"/>
            </a:endParaRPr>
          </a:p>
        </p:txBody>
      </p:sp>
      <p:sp>
        <p:nvSpPr>
          <p:cNvPr id="33" name="CasellaDiTesto 32"/>
          <p:cNvSpPr txBox="1"/>
          <p:nvPr/>
        </p:nvSpPr>
        <p:spPr>
          <a:xfrm>
            <a:off x="9370849" y="4681496"/>
            <a:ext cx="2240126" cy="1569660"/>
          </a:xfrm>
          <a:prstGeom prst="rect">
            <a:avLst/>
          </a:prstGeom>
          <a:noFill/>
        </p:spPr>
        <p:txBody>
          <a:bodyPr wrap="square" rtlCol="0">
            <a:spAutoFit/>
          </a:bodyPr>
          <a:lstStyle/>
          <a:p>
            <a:r>
              <a:rPr lang="en-US" sz="1600" dirty="0" smtClean="0">
                <a:solidFill>
                  <a:schemeClr val="accent1">
                    <a:lumMod val="50000"/>
                  </a:schemeClr>
                </a:solidFill>
                <a:latin typeface="Century Gothic" panose="020B0502020202020204" pitchFamily="34" charset="0"/>
              </a:rPr>
              <a:t>The </a:t>
            </a:r>
            <a:r>
              <a:rPr lang="en-US" sz="1600" b="1" dirty="0" smtClean="0">
                <a:solidFill>
                  <a:schemeClr val="accent1">
                    <a:lumMod val="50000"/>
                  </a:schemeClr>
                </a:solidFill>
                <a:latin typeface="Century Gothic" panose="020B0502020202020204" pitchFamily="34" charset="0"/>
              </a:rPr>
              <a:t>68 %</a:t>
            </a:r>
            <a:r>
              <a:rPr lang="en-US" sz="1600" dirty="0" smtClean="0">
                <a:solidFill>
                  <a:schemeClr val="accent1">
                    <a:lumMod val="50000"/>
                  </a:schemeClr>
                </a:solidFill>
                <a:latin typeface="Century Gothic" panose="020B0502020202020204" pitchFamily="34" charset="0"/>
              </a:rPr>
              <a:t> of the organizations would be able to provide this kind of technologies.</a:t>
            </a:r>
          </a:p>
          <a:p>
            <a:endParaRPr lang="en-US" sz="1600" dirty="0">
              <a:solidFill>
                <a:schemeClr val="accent1">
                  <a:lumMod val="50000"/>
                </a:schemeClr>
              </a:solidFill>
              <a:latin typeface="Century Gothic" panose="020B0502020202020204" pitchFamily="34" charset="0"/>
            </a:endParaRPr>
          </a:p>
        </p:txBody>
      </p:sp>
      <p:sp>
        <p:nvSpPr>
          <p:cNvPr id="34" name="Rettangolo 33"/>
          <p:cNvSpPr/>
          <p:nvPr/>
        </p:nvSpPr>
        <p:spPr>
          <a:xfrm>
            <a:off x="4833257" y="1973997"/>
            <a:ext cx="2985073" cy="215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accent1">
                    <a:lumMod val="50000"/>
                  </a:schemeClr>
                </a:solidFill>
                <a:latin typeface="Century Gothic" panose="020B0502020202020204" pitchFamily="34" charset="0"/>
              </a:rPr>
              <a:t>Is your organization or the market able to provide innovative </a:t>
            </a:r>
            <a:r>
              <a:rPr lang="en-US" sz="1400" b="1" dirty="0" smtClean="0">
                <a:solidFill>
                  <a:schemeClr val="accent1">
                    <a:lumMod val="50000"/>
                  </a:schemeClr>
                </a:solidFill>
                <a:latin typeface="Century Gothic" panose="020B0502020202020204" pitchFamily="34" charset="0"/>
              </a:rPr>
              <a:t>technologies/solutions for discovering and looking-up services available in service catalogues??</a:t>
            </a:r>
            <a:r>
              <a:rPr lang="en-US" sz="1400" dirty="0" smtClean="0">
                <a:solidFill>
                  <a:schemeClr val="accent1">
                    <a:lumMod val="50000"/>
                  </a:schemeClr>
                </a:solidFill>
                <a:latin typeface="Century Gothic" panose="020B0502020202020204" pitchFamily="34" charset="0"/>
              </a:rPr>
              <a:t> </a:t>
            </a:r>
            <a:endParaRPr lang="it-IT" sz="1400" dirty="0">
              <a:solidFill>
                <a:schemeClr val="accent1">
                  <a:lumMod val="50000"/>
                </a:schemeClr>
              </a:solidFill>
              <a:latin typeface="Century Gothic" panose="020B0502020202020204" pitchFamily="34" charset="0"/>
            </a:endParaRPr>
          </a:p>
        </p:txBody>
      </p:sp>
      <p:sp>
        <p:nvSpPr>
          <p:cNvPr id="35" name="CasellaDiTesto 34"/>
          <p:cNvSpPr txBox="1"/>
          <p:nvPr/>
        </p:nvSpPr>
        <p:spPr>
          <a:xfrm>
            <a:off x="5110709" y="4784237"/>
            <a:ext cx="2354122" cy="1569660"/>
          </a:xfrm>
          <a:prstGeom prst="rect">
            <a:avLst/>
          </a:prstGeom>
          <a:noFill/>
        </p:spPr>
        <p:txBody>
          <a:bodyPr wrap="square" rtlCol="0">
            <a:spAutoFit/>
          </a:bodyPr>
          <a:lstStyle/>
          <a:p>
            <a:r>
              <a:rPr lang="en-US" sz="1600" dirty="0" smtClean="0">
                <a:solidFill>
                  <a:schemeClr val="accent1">
                    <a:lumMod val="50000"/>
                  </a:schemeClr>
                </a:solidFill>
                <a:latin typeface="Century Gothic" panose="020B0502020202020204" pitchFamily="34" charset="0"/>
              </a:rPr>
              <a:t>The </a:t>
            </a:r>
            <a:r>
              <a:rPr lang="en-US" sz="1600" b="1" dirty="0" smtClean="0">
                <a:solidFill>
                  <a:schemeClr val="accent1">
                    <a:lumMod val="50000"/>
                  </a:schemeClr>
                </a:solidFill>
                <a:latin typeface="Century Gothic" panose="020B0502020202020204" pitchFamily="34" charset="0"/>
              </a:rPr>
              <a:t>68 %</a:t>
            </a:r>
            <a:r>
              <a:rPr lang="en-US" sz="1600" dirty="0" smtClean="0">
                <a:solidFill>
                  <a:schemeClr val="accent1">
                    <a:lumMod val="50000"/>
                  </a:schemeClr>
                </a:solidFill>
                <a:latin typeface="Century Gothic" panose="020B0502020202020204" pitchFamily="34" charset="0"/>
              </a:rPr>
              <a:t> of the organizations would be able to provide this kind of technologies.</a:t>
            </a:r>
          </a:p>
          <a:p>
            <a:endParaRPr lang="en-US" sz="1600" dirty="0">
              <a:solidFill>
                <a:schemeClr val="accent1">
                  <a:lumMod val="50000"/>
                </a:schemeClr>
              </a:solidFill>
              <a:latin typeface="Century Gothic" panose="020B0502020202020204" pitchFamily="34" charset="0"/>
            </a:endParaRPr>
          </a:p>
        </p:txBody>
      </p:sp>
      <p:cxnSp>
        <p:nvCxnSpPr>
          <p:cNvPr id="44" name="Connettore 2 43"/>
          <p:cNvCxnSpPr/>
          <p:nvPr/>
        </p:nvCxnSpPr>
        <p:spPr>
          <a:xfrm>
            <a:off x="1891971" y="4310742"/>
            <a:ext cx="0" cy="4987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Connettore 2 52"/>
          <p:cNvCxnSpPr/>
          <p:nvPr/>
        </p:nvCxnSpPr>
        <p:spPr>
          <a:xfrm>
            <a:off x="6275201" y="4130633"/>
            <a:ext cx="3382" cy="4987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Connettore 2 53"/>
          <p:cNvCxnSpPr/>
          <p:nvPr/>
        </p:nvCxnSpPr>
        <p:spPr>
          <a:xfrm>
            <a:off x="10463892" y="4106882"/>
            <a:ext cx="3382" cy="4987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CasellaDiTesto 35"/>
          <p:cNvSpPr txBox="1"/>
          <p:nvPr/>
        </p:nvSpPr>
        <p:spPr>
          <a:xfrm>
            <a:off x="1053234" y="989112"/>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Information Exchange</a:t>
            </a:r>
          </a:p>
          <a:p>
            <a:pPr algn="ctr"/>
            <a:endParaRPr lang="en-US" dirty="0">
              <a:solidFill>
                <a:schemeClr val="accent1">
                  <a:lumMod val="50000"/>
                </a:schemeClr>
              </a:solidFill>
              <a:latin typeface="Century Gothic" panose="020B0502020202020204" pitchFamily="34" charset="0"/>
            </a:endParaRPr>
          </a:p>
        </p:txBody>
      </p:sp>
      <p:sp>
        <p:nvSpPr>
          <p:cNvPr id="37" name="Rettangolo 36"/>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Tree>
    <p:extLst>
      <p:ext uri="{BB962C8B-B14F-4D97-AF65-F5344CB8AC3E}">
        <p14:creationId xmlns:p14="http://schemas.microsoft.com/office/powerpoint/2010/main" val="4229417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sp>
        <p:nvSpPr>
          <p:cNvPr id="23" name="Rettangolo 22"/>
          <p:cNvSpPr/>
          <p:nvPr/>
        </p:nvSpPr>
        <p:spPr>
          <a:xfrm>
            <a:off x="463138" y="2078182"/>
            <a:ext cx="2911522" cy="23097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a:solidFill>
                  <a:schemeClr val="accent1">
                    <a:lumMod val="50000"/>
                  </a:schemeClr>
                </a:solidFill>
                <a:latin typeface="Century Gothic" panose="020B0502020202020204" pitchFamily="34" charset="0"/>
              </a:rPr>
              <a:t>Is your organization or the market able to provide innovative technologies /</a:t>
            </a:r>
            <a:br>
              <a:rPr lang="en-US" sz="1400" b="1">
                <a:solidFill>
                  <a:schemeClr val="accent1">
                    <a:lumMod val="50000"/>
                  </a:schemeClr>
                </a:solidFill>
                <a:latin typeface="Century Gothic" panose="020B0502020202020204" pitchFamily="34" charset="0"/>
              </a:rPr>
            </a:br>
            <a:r>
              <a:rPr lang="en-US" sz="1400" b="1" smtClean="0">
                <a:solidFill>
                  <a:schemeClr val="accent1">
                    <a:lumMod val="50000"/>
                  </a:schemeClr>
                </a:solidFill>
                <a:latin typeface="Century Gothic" panose="020B0502020202020204" pitchFamily="34" charset="0"/>
              </a:rPr>
              <a:t>solutions for modelling metadata belonging to information exchange capability</a:t>
            </a:r>
          </a:p>
          <a:p>
            <a:pPr algn="ctr"/>
            <a:r>
              <a:rPr lang="en-US" sz="1400" b="1" smtClean="0">
                <a:solidFill>
                  <a:schemeClr val="accent1">
                    <a:lumMod val="50000"/>
                  </a:schemeClr>
                </a:solidFill>
                <a:latin typeface="Century Gothic" panose="020B0502020202020204" pitchFamily="34" charset="0"/>
              </a:rPr>
              <a:t>services? Metadata are managed in service catalogues.?</a:t>
            </a:r>
            <a:r>
              <a:rPr lang="en-US" sz="1400" smtClean="0">
                <a:solidFill>
                  <a:schemeClr val="accent1">
                    <a:lumMod val="50000"/>
                  </a:schemeClr>
                </a:solidFill>
                <a:latin typeface="Century Gothic" panose="020B0502020202020204" pitchFamily="34" charset="0"/>
              </a:rPr>
              <a:t> </a:t>
            </a:r>
            <a:endParaRPr lang="en-US" sz="1400">
              <a:solidFill>
                <a:schemeClr val="accent1">
                  <a:lumMod val="50000"/>
                </a:schemeClr>
              </a:solidFill>
              <a:latin typeface="Century Gothic" panose="020B0502020202020204" pitchFamily="34" charset="0"/>
            </a:endParaRPr>
          </a:p>
        </p:txBody>
      </p:sp>
      <p:sp>
        <p:nvSpPr>
          <p:cNvPr id="24" name="Rettangolo 23"/>
          <p:cNvSpPr/>
          <p:nvPr/>
        </p:nvSpPr>
        <p:spPr>
          <a:xfrm>
            <a:off x="8475368" y="2078181"/>
            <a:ext cx="2992582" cy="23097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accent1">
                    <a:lumMod val="50000"/>
                  </a:schemeClr>
                </a:solidFill>
                <a:latin typeface="Century Gothic" panose="020B0502020202020204" pitchFamily="34" charset="0"/>
              </a:rPr>
              <a:t>Is your organization or the market able to provide innovative technologies /</a:t>
            </a:r>
            <a:br>
              <a:rPr lang="en-US" sz="1400" b="1" dirty="0">
                <a:solidFill>
                  <a:schemeClr val="accent1">
                    <a:lumMod val="50000"/>
                  </a:schemeClr>
                </a:solidFill>
                <a:latin typeface="Century Gothic" panose="020B0502020202020204" pitchFamily="34" charset="0"/>
              </a:rPr>
            </a:br>
            <a:r>
              <a:rPr lang="en-US" sz="1400" b="1" dirty="0">
                <a:solidFill>
                  <a:schemeClr val="accent1">
                    <a:lumMod val="50000"/>
                  </a:schemeClr>
                </a:solidFill>
                <a:latin typeface="Century Gothic" panose="020B0502020202020204" pitchFamily="34" charset="0"/>
              </a:rPr>
              <a:t>solutions </a:t>
            </a:r>
            <a:r>
              <a:rPr lang="en-US" sz="1400" b="1" dirty="0" smtClean="0">
                <a:solidFill>
                  <a:schemeClr val="accent1">
                    <a:lumMod val="50000"/>
                  </a:schemeClr>
                </a:solidFill>
                <a:latin typeface="Century Gothic" panose="020B0502020202020204" pitchFamily="34" charset="0"/>
              </a:rPr>
              <a:t>or discovering, looking-up, and resolving addresses in order to allow</a:t>
            </a:r>
          </a:p>
          <a:p>
            <a:pPr algn="ctr"/>
            <a:r>
              <a:rPr lang="en-US" sz="1400" b="1" dirty="0" smtClean="0">
                <a:solidFill>
                  <a:schemeClr val="accent1">
                    <a:lumMod val="50000"/>
                  </a:schemeClr>
                </a:solidFill>
                <a:latin typeface="Century Gothic" panose="020B0502020202020204" pitchFamily="34" charset="0"/>
              </a:rPr>
              <a:t>“pushing” messages from one system to another in a federation of systems??</a:t>
            </a:r>
            <a:r>
              <a:rPr lang="en-US" sz="1400" dirty="0" smtClean="0">
                <a:solidFill>
                  <a:schemeClr val="accent1">
                    <a:lumMod val="50000"/>
                  </a:schemeClr>
                </a:solidFill>
                <a:latin typeface="Century Gothic" panose="020B0502020202020204" pitchFamily="34" charset="0"/>
              </a:rPr>
              <a:t> </a:t>
            </a:r>
            <a:endParaRPr lang="it-IT" sz="1400" dirty="0">
              <a:solidFill>
                <a:schemeClr val="accent1">
                  <a:lumMod val="50000"/>
                </a:schemeClr>
              </a:solidFill>
              <a:latin typeface="Century Gothic" panose="020B0502020202020204" pitchFamily="34" charset="0"/>
            </a:endParaRPr>
          </a:p>
        </p:txBody>
      </p:sp>
      <p:sp>
        <p:nvSpPr>
          <p:cNvPr id="25" name="Rettangolo 24"/>
          <p:cNvSpPr/>
          <p:nvPr/>
        </p:nvSpPr>
        <p:spPr>
          <a:xfrm>
            <a:off x="4301520" y="2078182"/>
            <a:ext cx="2978739" cy="23097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accent1">
                    <a:lumMod val="50000"/>
                  </a:schemeClr>
                </a:solidFill>
                <a:latin typeface="Century Gothic" panose="020B0502020202020204" pitchFamily="34" charset="0"/>
              </a:rPr>
              <a:t>Is your organization or the market able to provide innovative technologies /</a:t>
            </a:r>
            <a:br>
              <a:rPr lang="en-US" sz="1400" b="1" dirty="0">
                <a:solidFill>
                  <a:schemeClr val="accent1">
                    <a:lumMod val="50000"/>
                  </a:schemeClr>
                </a:solidFill>
                <a:latin typeface="Century Gothic" panose="020B0502020202020204" pitchFamily="34" charset="0"/>
              </a:rPr>
            </a:br>
            <a:r>
              <a:rPr lang="en-US" sz="1400" b="1" dirty="0">
                <a:solidFill>
                  <a:schemeClr val="accent1">
                    <a:lumMod val="50000"/>
                  </a:schemeClr>
                </a:solidFill>
                <a:latin typeface="Century Gothic" panose="020B0502020202020204" pitchFamily="34" charset="0"/>
              </a:rPr>
              <a:t>solutions </a:t>
            </a:r>
            <a:r>
              <a:rPr lang="en-US" sz="1400" b="1" dirty="0" smtClean="0">
                <a:solidFill>
                  <a:schemeClr val="accent1">
                    <a:lumMod val="50000"/>
                  </a:schemeClr>
                </a:solidFill>
                <a:latin typeface="Century Gothic" panose="020B0502020202020204" pitchFamily="34" charset="0"/>
              </a:rPr>
              <a:t>for a message oriented middleware, including messaging Structure</a:t>
            </a:r>
          </a:p>
          <a:p>
            <a:pPr algn="ctr"/>
            <a:r>
              <a:rPr lang="en-US" sz="1400" b="1" dirty="0" smtClean="0">
                <a:solidFill>
                  <a:schemeClr val="accent1">
                    <a:lumMod val="50000"/>
                  </a:schemeClr>
                </a:solidFill>
                <a:latin typeface="Century Gothic" panose="020B0502020202020204" pitchFamily="34" charset="0"/>
              </a:rPr>
              <a:t>header/payload.?</a:t>
            </a:r>
            <a:r>
              <a:rPr lang="en-US" sz="1400" dirty="0" smtClean="0">
                <a:solidFill>
                  <a:schemeClr val="accent1">
                    <a:lumMod val="50000"/>
                  </a:schemeClr>
                </a:solidFill>
                <a:latin typeface="Century Gothic" panose="020B0502020202020204" pitchFamily="34" charset="0"/>
              </a:rPr>
              <a:t> </a:t>
            </a:r>
            <a:endParaRPr lang="it-IT" sz="1400" dirty="0">
              <a:solidFill>
                <a:schemeClr val="accent1">
                  <a:lumMod val="50000"/>
                </a:schemeClr>
              </a:solidFill>
              <a:latin typeface="Century Gothic" panose="020B0502020202020204" pitchFamily="34" charset="0"/>
            </a:endParaRPr>
          </a:p>
        </p:txBody>
      </p:sp>
      <p:sp>
        <p:nvSpPr>
          <p:cNvPr id="26" name="CasellaDiTesto 25"/>
          <p:cNvSpPr txBox="1"/>
          <p:nvPr/>
        </p:nvSpPr>
        <p:spPr>
          <a:xfrm>
            <a:off x="649221" y="4818860"/>
            <a:ext cx="2503363" cy="1323439"/>
          </a:xfrm>
          <a:prstGeom prst="rect">
            <a:avLst/>
          </a:prstGeom>
          <a:noFill/>
        </p:spPr>
        <p:txBody>
          <a:bodyPr wrap="square" rtlCol="0">
            <a:spAutoFit/>
          </a:bodyPr>
          <a:lstStyle/>
          <a:p>
            <a:r>
              <a:rPr lang="en-US" sz="1600" dirty="0" smtClean="0">
                <a:solidFill>
                  <a:schemeClr val="accent1">
                    <a:lumMod val="50000"/>
                  </a:schemeClr>
                </a:solidFill>
                <a:latin typeface="Century Gothic" panose="020B0502020202020204" pitchFamily="34" charset="0"/>
              </a:rPr>
              <a:t>The </a:t>
            </a:r>
            <a:r>
              <a:rPr lang="en-US" sz="1600" b="1" dirty="0" smtClean="0">
                <a:solidFill>
                  <a:schemeClr val="accent1">
                    <a:lumMod val="50000"/>
                  </a:schemeClr>
                </a:solidFill>
                <a:latin typeface="Century Gothic" panose="020B0502020202020204" pitchFamily="34" charset="0"/>
              </a:rPr>
              <a:t>64 %</a:t>
            </a:r>
            <a:r>
              <a:rPr lang="en-US" sz="1600" dirty="0" smtClean="0">
                <a:solidFill>
                  <a:schemeClr val="accent1">
                    <a:lumMod val="50000"/>
                  </a:schemeClr>
                </a:solidFill>
                <a:latin typeface="Century Gothic" panose="020B0502020202020204" pitchFamily="34" charset="0"/>
              </a:rPr>
              <a:t> of the organizations would be able to provide this kind of technologies.</a:t>
            </a:r>
          </a:p>
          <a:p>
            <a:endParaRPr lang="en-US" sz="1600" dirty="0">
              <a:solidFill>
                <a:schemeClr val="accent1">
                  <a:lumMod val="50000"/>
                </a:schemeClr>
              </a:solidFill>
              <a:latin typeface="Century Gothic" panose="020B0502020202020204" pitchFamily="34" charset="0"/>
            </a:endParaRPr>
          </a:p>
        </p:txBody>
      </p:sp>
      <p:sp>
        <p:nvSpPr>
          <p:cNvPr id="27" name="CasellaDiTesto 26"/>
          <p:cNvSpPr txBox="1"/>
          <p:nvPr/>
        </p:nvSpPr>
        <p:spPr>
          <a:xfrm>
            <a:off x="8724901" y="4967043"/>
            <a:ext cx="2574924" cy="1323439"/>
          </a:xfrm>
          <a:prstGeom prst="rect">
            <a:avLst/>
          </a:prstGeom>
          <a:noFill/>
        </p:spPr>
        <p:txBody>
          <a:bodyPr wrap="square" rtlCol="0">
            <a:spAutoFit/>
          </a:bodyPr>
          <a:lstStyle/>
          <a:p>
            <a:r>
              <a:rPr lang="en-US" sz="1600" dirty="0" smtClean="0">
                <a:solidFill>
                  <a:schemeClr val="accent1">
                    <a:lumMod val="50000"/>
                  </a:schemeClr>
                </a:solidFill>
                <a:latin typeface="Century Gothic" panose="020B0502020202020204" pitchFamily="34" charset="0"/>
              </a:rPr>
              <a:t>The </a:t>
            </a:r>
            <a:r>
              <a:rPr lang="en-US" sz="1600" b="1" dirty="0" smtClean="0">
                <a:solidFill>
                  <a:schemeClr val="accent1">
                    <a:lumMod val="50000"/>
                  </a:schemeClr>
                </a:solidFill>
                <a:latin typeface="Century Gothic" panose="020B0502020202020204" pitchFamily="34" charset="0"/>
              </a:rPr>
              <a:t>64 %</a:t>
            </a:r>
            <a:r>
              <a:rPr lang="en-US" sz="1600" dirty="0" smtClean="0">
                <a:solidFill>
                  <a:schemeClr val="accent1">
                    <a:lumMod val="50000"/>
                  </a:schemeClr>
                </a:solidFill>
                <a:latin typeface="Century Gothic" panose="020B0502020202020204" pitchFamily="34" charset="0"/>
              </a:rPr>
              <a:t> of the organizations would be able to provide this kind of technologies.</a:t>
            </a:r>
          </a:p>
          <a:p>
            <a:endParaRPr lang="en-US" sz="1600" dirty="0">
              <a:solidFill>
                <a:schemeClr val="accent1">
                  <a:lumMod val="50000"/>
                </a:schemeClr>
              </a:solidFill>
              <a:latin typeface="Century Gothic" panose="020B0502020202020204" pitchFamily="34" charset="0"/>
            </a:endParaRPr>
          </a:p>
        </p:txBody>
      </p:sp>
      <p:sp>
        <p:nvSpPr>
          <p:cNvPr id="28" name="CasellaDiTesto 27"/>
          <p:cNvSpPr txBox="1"/>
          <p:nvPr/>
        </p:nvSpPr>
        <p:spPr>
          <a:xfrm>
            <a:off x="4601794" y="4862942"/>
            <a:ext cx="2449574" cy="1323439"/>
          </a:xfrm>
          <a:prstGeom prst="rect">
            <a:avLst/>
          </a:prstGeom>
          <a:noFill/>
        </p:spPr>
        <p:txBody>
          <a:bodyPr wrap="square" rtlCol="0">
            <a:spAutoFit/>
          </a:bodyPr>
          <a:lstStyle/>
          <a:p>
            <a:r>
              <a:rPr lang="en-US" sz="1600" dirty="0" smtClean="0">
                <a:solidFill>
                  <a:schemeClr val="accent1">
                    <a:lumMod val="50000"/>
                  </a:schemeClr>
                </a:solidFill>
                <a:latin typeface="Century Gothic" panose="020B0502020202020204" pitchFamily="34" charset="0"/>
              </a:rPr>
              <a:t>The  </a:t>
            </a:r>
            <a:r>
              <a:rPr lang="en-US" sz="1600" b="1" dirty="0" smtClean="0">
                <a:solidFill>
                  <a:schemeClr val="accent1">
                    <a:lumMod val="50000"/>
                  </a:schemeClr>
                </a:solidFill>
                <a:latin typeface="Century Gothic" panose="020B0502020202020204" pitchFamily="34" charset="0"/>
              </a:rPr>
              <a:t>72 %</a:t>
            </a:r>
            <a:r>
              <a:rPr lang="en-US" sz="1600" dirty="0" smtClean="0">
                <a:solidFill>
                  <a:schemeClr val="accent1">
                    <a:lumMod val="50000"/>
                  </a:schemeClr>
                </a:solidFill>
                <a:latin typeface="Century Gothic" panose="020B0502020202020204" pitchFamily="34" charset="0"/>
              </a:rPr>
              <a:t> of the organizations would be able to provide this kind of technologies.</a:t>
            </a:r>
          </a:p>
          <a:p>
            <a:endParaRPr lang="en-US" sz="1600" dirty="0">
              <a:solidFill>
                <a:schemeClr val="accent1">
                  <a:lumMod val="50000"/>
                </a:schemeClr>
              </a:solidFill>
              <a:latin typeface="Century Gothic" panose="020B0502020202020204" pitchFamily="34" charset="0"/>
            </a:endParaRPr>
          </a:p>
        </p:txBody>
      </p:sp>
      <p:cxnSp>
        <p:nvCxnSpPr>
          <p:cNvPr id="51" name="Connettore 2 50"/>
          <p:cNvCxnSpPr/>
          <p:nvPr/>
        </p:nvCxnSpPr>
        <p:spPr>
          <a:xfrm>
            <a:off x="1886692" y="4152070"/>
            <a:ext cx="0" cy="7623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Rettangolo 31"/>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cxnSp>
        <p:nvCxnSpPr>
          <p:cNvPr id="35" name="Connettore 2 34"/>
          <p:cNvCxnSpPr/>
          <p:nvPr/>
        </p:nvCxnSpPr>
        <p:spPr>
          <a:xfrm>
            <a:off x="5815285" y="4113307"/>
            <a:ext cx="0" cy="7623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Connettore 2 35"/>
          <p:cNvCxnSpPr/>
          <p:nvPr/>
        </p:nvCxnSpPr>
        <p:spPr>
          <a:xfrm>
            <a:off x="9995744" y="4056525"/>
            <a:ext cx="0" cy="7623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CasellaDiTesto 36"/>
          <p:cNvSpPr txBox="1"/>
          <p:nvPr/>
        </p:nvSpPr>
        <p:spPr>
          <a:xfrm>
            <a:off x="1053234" y="989112"/>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Information Exchange</a:t>
            </a:r>
          </a:p>
          <a:p>
            <a:pPr algn="ctr"/>
            <a:endParaRPr lang="en-US" dirty="0">
              <a:solidFill>
                <a:schemeClr val="accent1">
                  <a:lumMod val="50000"/>
                </a:schemeClr>
              </a:solidFill>
              <a:latin typeface="Century Gothic" panose="020B0502020202020204" pitchFamily="34" charset="0"/>
            </a:endParaRPr>
          </a:p>
        </p:txBody>
      </p:sp>
    </p:spTree>
    <p:extLst>
      <p:ext uri="{BB962C8B-B14F-4D97-AF65-F5344CB8AC3E}">
        <p14:creationId xmlns:p14="http://schemas.microsoft.com/office/powerpoint/2010/main" val="10160258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afico 1"/>
          <p:cNvGraphicFramePr/>
          <p:nvPr>
            <p:extLst>
              <p:ext uri="{D42A27DB-BD31-4B8C-83A1-F6EECF244321}">
                <p14:modId xmlns:p14="http://schemas.microsoft.com/office/powerpoint/2010/main" val="2920618843"/>
              </p:ext>
            </p:extLst>
          </p:nvPr>
        </p:nvGraphicFramePr>
        <p:xfrm>
          <a:off x="1751953" y="1329266"/>
          <a:ext cx="9217025" cy="4728634"/>
        </p:xfrm>
        <a:graphic>
          <a:graphicData uri="http://schemas.openxmlformats.org/drawingml/2006/chart">
            <c:chart xmlns:c="http://schemas.openxmlformats.org/drawingml/2006/chart" xmlns:r="http://schemas.openxmlformats.org/officeDocument/2006/relationships" r:id="rId3"/>
          </a:graphicData>
        </a:graphic>
      </p:graphicFrame>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4"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5"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6"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7"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8"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9"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10"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1"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2"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3"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4"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5"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6"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7"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8"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9"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20"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1" cstate="print"/>
          <a:srcRect/>
          <a:stretch>
            <a:fillRect/>
          </a:stretch>
        </p:blipFill>
        <p:spPr bwMode="auto">
          <a:xfrm>
            <a:off x="8210114" y="6429015"/>
            <a:ext cx="359410" cy="179705"/>
          </a:xfrm>
          <a:prstGeom prst="rect">
            <a:avLst/>
          </a:prstGeom>
          <a:noFill/>
          <a:ln w="9525">
            <a:noFill/>
            <a:miter lim="800000"/>
            <a:headEnd/>
            <a:tailEnd/>
          </a:ln>
        </p:spPr>
      </p:pic>
      <p:sp>
        <p:nvSpPr>
          <p:cNvPr id="24" name="CasellaDiTesto 23"/>
          <p:cNvSpPr txBox="1"/>
          <p:nvPr/>
        </p:nvSpPr>
        <p:spPr>
          <a:xfrm>
            <a:off x="1053234" y="836987"/>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Collaborative services</a:t>
            </a:r>
          </a:p>
          <a:p>
            <a:pPr algn="ctr"/>
            <a:endParaRPr lang="en-US" dirty="0">
              <a:solidFill>
                <a:schemeClr val="accent1">
                  <a:lumMod val="50000"/>
                </a:schemeClr>
              </a:solidFill>
              <a:latin typeface="Century Gothic" panose="020B0502020202020204" pitchFamily="34" charset="0"/>
            </a:endParaRPr>
          </a:p>
        </p:txBody>
      </p:sp>
      <p:sp>
        <p:nvSpPr>
          <p:cNvPr id="25" name="Rettangolo 24"/>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Tree>
    <p:extLst>
      <p:ext uri="{BB962C8B-B14F-4D97-AF65-F5344CB8AC3E}">
        <p14:creationId xmlns:p14="http://schemas.microsoft.com/office/powerpoint/2010/main" val="3833131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graphicFrame>
        <p:nvGraphicFramePr>
          <p:cNvPr id="24" name="Grafico 23"/>
          <p:cNvGraphicFramePr/>
          <p:nvPr>
            <p:extLst>
              <p:ext uri="{D42A27DB-BD31-4B8C-83A1-F6EECF244321}">
                <p14:modId xmlns:p14="http://schemas.microsoft.com/office/powerpoint/2010/main" val="3018004444"/>
              </p:ext>
            </p:extLst>
          </p:nvPr>
        </p:nvGraphicFramePr>
        <p:xfrm>
          <a:off x="939801" y="1481554"/>
          <a:ext cx="10309224" cy="4408884"/>
        </p:xfrm>
        <a:graphic>
          <a:graphicData uri="http://schemas.openxmlformats.org/drawingml/2006/chart">
            <c:chart xmlns:c="http://schemas.openxmlformats.org/drawingml/2006/chart" xmlns:r="http://schemas.openxmlformats.org/officeDocument/2006/relationships" r:id="rId21"/>
          </a:graphicData>
        </a:graphic>
      </p:graphicFrame>
      <p:sp>
        <p:nvSpPr>
          <p:cNvPr id="25" name="CasellaDiTesto 24"/>
          <p:cNvSpPr txBox="1"/>
          <p:nvPr/>
        </p:nvSpPr>
        <p:spPr>
          <a:xfrm>
            <a:off x="1053234" y="849412"/>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Multicast Pattern</a:t>
            </a:r>
          </a:p>
          <a:p>
            <a:pPr algn="ctr"/>
            <a:endParaRPr lang="en-US" dirty="0">
              <a:solidFill>
                <a:schemeClr val="accent1">
                  <a:lumMod val="50000"/>
                </a:schemeClr>
              </a:solidFill>
              <a:latin typeface="Century Gothic" panose="020B0502020202020204" pitchFamily="34" charset="0"/>
            </a:endParaRPr>
          </a:p>
        </p:txBody>
      </p:sp>
      <p:sp>
        <p:nvSpPr>
          <p:cNvPr id="26" name="Rettangolo 25"/>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Tree>
    <p:extLst>
      <p:ext uri="{BB962C8B-B14F-4D97-AF65-F5344CB8AC3E}">
        <p14:creationId xmlns:p14="http://schemas.microsoft.com/office/powerpoint/2010/main" val="259801211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graphicFrame>
        <p:nvGraphicFramePr>
          <p:cNvPr id="24" name="Grafico 23"/>
          <p:cNvGraphicFramePr/>
          <p:nvPr>
            <p:extLst>
              <p:ext uri="{D42A27DB-BD31-4B8C-83A1-F6EECF244321}">
                <p14:modId xmlns:p14="http://schemas.microsoft.com/office/powerpoint/2010/main" val="2927819919"/>
              </p:ext>
            </p:extLst>
          </p:nvPr>
        </p:nvGraphicFramePr>
        <p:xfrm>
          <a:off x="573021" y="1078174"/>
          <a:ext cx="10984570" cy="4802803"/>
        </p:xfrm>
        <a:graphic>
          <a:graphicData uri="http://schemas.openxmlformats.org/drawingml/2006/chart">
            <c:chart xmlns:c="http://schemas.openxmlformats.org/drawingml/2006/chart" xmlns:r="http://schemas.openxmlformats.org/officeDocument/2006/relationships" r:id="rId21"/>
          </a:graphicData>
        </a:graphic>
      </p:graphicFrame>
      <p:sp>
        <p:nvSpPr>
          <p:cNvPr id="25" name="CasellaDiTesto 24"/>
          <p:cNvSpPr txBox="1"/>
          <p:nvPr/>
        </p:nvSpPr>
        <p:spPr>
          <a:xfrm>
            <a:off x="-932348" y="824012"/>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SOA</a:t>
            </a:r>
          </a:p>
          <a:p>
            <a:pPr algn="ctr"/>
            <a:endParaRPr lang="en-US" dirty="0">
              <a:solidFill>
                <a:schemeClr val="accent1">
                  <a:lumMod val="50000"/>
                </a:schemeClr>
              </a:solidFill>
              <a:latin typeface="Century Gothic" panose="020B0502020202020204" pitchFamily="34" charset="0"/>
            </a:endParaRPr>
          </a:p>
        </p:txBody>
      </p:sp>
      <p:sp>
        <p:nvSpPr>
          <p:cNvPr id="26" name="Rettangolo 25"/>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Tree>
    <p:extLst>
      <p:ext uri="{BB962C8B-B14F-4D97-AF65-F5344CB8AC3E}">
        <p14:creationId xmlns:p14="http://schemas.microsoft.com/office/powerpoint/2010/main" val="20814471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sp>
        <p:nvSpPr>
          <p:cNvPr id="23" name="CasellaDiTesto 22"/>
          <p:cNvSpPr txBox="1"/>
          <p:nvPr/>
        </p:nvSpPr>
        <p:spPr>
          <a:xfrm>
            <a:off x="504967" y="1269242"/>
            <a:ext cx="1937982" cy="646331"/>
          </a:xfrm>
          <a:prstGeom prst="rect">
            <a:avLst/>
          </a:prstGeom>
          <a:noFill/>
        </p:spPr>
        <p:txBody>
          <a:bodyPr wrap="square" rtlCol="0">
            <a:spAutoFit/>
          </a:bodyPr>
          <a:lstStyle/>
          <a:p>
            <a:pPr algn="ctr"/>
            <a:endParaRPr lang="en-US" dirty="0" smtClean="0">
              <a:solidFill>
                <a:schemeClr val="tx2">
                  <a:lumMod val="50000"/>
                </a:schemeClr>
              </a:solidFill>
              <a:latin typeface="Century Gothic" pitchFamily="34" charset="0"/>
            </a:endParaRPr>
          </a:p>
          <a:p>
            <a:pPr algn="ctr"/>
            <a:r>
              <a:rPr lang="en-US" dirty="0" smtClean="0">
                <a:solidFill>
                  <a:schemeClr val="tx2">
                    <a:lumMod val="50000"/>
                  </a:schemeClr>
                </a:solidFill>
                <a:latin typeface="Century Gothic" pitchFamily="34" charset="0"/>
              </a:rPr>
              <a:t> </a:t>
            </a:r>
            <a:endParaRPr lang="en-US" dirty="0">
              <a:solidFill>
                <a:schemeClr val="tx2">
                  <a:lumMod val="50000"/>
                </a:schemeClr>
              </a:solidFill>
              <a:latin typeface="Century Gothic" pitchFamily="34" charset="0"/>
            </a:endParaRPr>
          </a:p>
        </p:txBody>
      </p:sp>
      <p:graphicFrame>
        <p:nvGraphicFramePr>
          <p:cNvPr id="24" name="Grafico 23"/>
          <p:cNvGraphicFramePr/>
          <p:nvPr>
            <p:extLst>
              <p:ext uri="{D42A27DB-BD31-4B8C-83A1-F6EECF244321}">
                <p14:modId xmlns:p14="http://schemas.microsoft.com/office/powerpoint/2010/main" val="4097969562"/>
              </p:ext>
            </p:extLst>
          </p:nvPr>
        </p:nvGraphicFramePr>
        <p:xfrm>
          <a:off x="504966" y="1592406"/>
          <a:ext cx="11231007" cy="4465493"/>
        </p:xfrm>
        <a:graphic>
          <a:graphicData uri="http://schemas.openxmlformats.org/drawingml/2006/chart">
            <c:chart xmlns:c="http://schemas.openxmlformats.org/drawingml/2006/chart" xmlns:r="http://schemas.openxmlformats.org/officeDocument/2006/relationships" r:id="rId21"/>
          </a:graphicData>
        </a:graphic>
      </p:graphicFrame>
      <p:sp>
        <p:nvSpPr>
          <p:cNvPr id="26" name="CasellaDiTesto 25"/>
          <p:cNvSpPr txBox="1"/>
          <p:nvPr/>
        </p:nvSpPr>
        <p:spPr>
          <a:xfrm>
            <a:off x="1053234" y="849412"/>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Data Classification &amp; Access Rights</a:t>
            </a:r>
          </a:p>
          <a:p>
            <a:pPr algn="ctr"/>
            <a:endParaRPr lang="en-US" dirty="0">
              <a:solidFill>
                <a:schemeClr val="accent1">
                  <a:lumMod val="50000"/>
                </a:schemeClr>
              </a:solidFill>
              <a:latin typeface="Century Gothic" panose="020B0502020202020204" pitchFamily="34" charset="0"/>
            </a:endParaRPr>
          </a:p>
        </p:txBody>
      </p:sp>
      <p:sp>
        <p:nvSpPr>
          <p:cNvPr id="27" name="Rettangolo 26"/>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Tree>
    <p:extLst>
      <p:ext uri="{BB962C8B-B14F-4D97-AF65-F5344CB8AC3E}">
        <p14:creationId xmlns:p14="http://schemas.microsoft.com/office/powerpoint/2010/main" val="21693154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sp>
        <p:nvSpPr>
          <p:cNvPr id="24" name="Rettangolo 23"/>
          <p:cNvSpPr/>
          <p:nvPr/>
        </p:nvSpPr>
        <p:spPr>
          <a:xfrm>
            <a:off x="6767674" y="1447800"/>
            <a:ext cx="5233825" cy="4524315"/>
          </a:xfrm>
          <a:prstGeom prst="rect">
            <a:avLst/>
          </a:prstGeom>
        </p:spPr>
        <p:txBody>
          <a:bodyPr wrap="square">
            <a:spAutoFit/>
          </a:bodyPr>
          <a:lstStyle/>
          <a:p>
            <a:r>
              <a:rPr lang="en-US" sz="1600" dirty="0" smtClean="0">
                <a:solidFill>
                  <a:schemeClr val="tx2">
                    <a:lumMod val="50000"/>
                  </a:schemeClr>
                </a:solidFill>
                <a:latin typeface="Century Gothic" pitchFamily="34" charset="0"/>
              </a:rPr>
              <a:t>1. Information should be organized in a clear and uncluttered way</a:t>
            </a:r>
          </a:p>
          <a:p>
            <a:r>
              <a:rPr lang="en-US" sz="1600" dirty="0" smtClean="0">
                <a:solidFill>
                  <a:schemeClr val="tx2">
                    <a:lumMod val="50000"/>
                  </a:schemeClr>
                </a:solidFill>
                <a:latin typeface="Century Gothic" pitchFamily="34" charset="0"/>
              </a:rPr>
              <a:t>2. Important information should be highlighted </a:t>
            </a:r>
          </a:p>
          <a:p>
            <a:r>
              <a:rPr lang="en-US" sz="1600" dirty="0" smtClean="0">
                <a:solidFill>
                  <a:schemeClr val="tx2">
                    <a:lumMod val="50000"/>
                  </a:schemeClr>
                </a:solidFill>
                <a:latin typeface="Century Gothic" pitchFamily="34" charset="0"/>
              </a:rPr>
              <a:t>3. Any menus should be organized in a logical way </a:t>
            </a:r>
          </a:p>
          <a:p>
            <a:r>
              <a:rPr lang="en-US" sz="1600" dirty="0" smtClean="0">
                <a:solidFill>
                  <a:schemeClr val="tx2">
                    <a:lumMod val="50000"/>
                  </a:schemeClr>
                </a:solidFill>
                <a:latin typeface="Century Gothic" pitchFamily="34" charset="0"/>
              </a:rPr>
              <a:t>4. All relevant/necessary information should be contained on screen</a:t>
            </a:r>
          </a:p>
          <a:p>
            <a:r>
              <a:rPr lang="en-US" sz="1600" dirty="0" smtClean="0">
                <a:solidFill>
                  <a:schemeClr val="tx2">
                    <a:lumMod val="50000"/>
                  </a:schemeClr>
                </a:solidFill>
                <a:latin typeface="Century Gothic" pitchFamily="34" charset="0"/>
              </a:rPr>
              <a:t>5. There should be a clear functional relationship between the windows, menus and tools </a:t>
            </a:r>
          </a:p>
          <a:p>
            <a:r>
              <a:rPr lang="en-US" sz="1600" dirty="0" smtClean="0">
                <a:solidFill>
                  <a:schemeClr val="tx2">
                    <a:lumMod val="50000"/>
                  </a:schemeClr>
                </a:solidFill>
                <a:latin typeface="Century Gothic" pitchFamily="34" charset="0"/>
              </a:rPr>
              <a:t>6. There should be precautions in place to prevent mistakes </a:t>
            </a:r>
          </a:p>
          <a:p>
            <a:r>
              <a:rPr lang="en-US" sz="1600" dirty="0" smtClean="0">
                <a:solidFill>
                  <a:schemeClr val="tx2">
                    <a:lumMod val="50000"/>
                  </a:schemeClr>
                </a:solidFill>
                <a:latin typeface="Century Gothic" pitchFamily="34" charset="0"/>
              </a:rPr>
              <a:t>7. There should be clear, concise and constructive error messages </a:t>
            </a:r>
          </a:p>
          <a:p>
            <a:r>
              <a:rPr lang="en-US" sz="1600" dirty="0" smtClean="0">
                <a:solidFill>
                  <a:schemeClr val="tx2">
                    <a:lumMod val="50000"/>
                  </a:schemeClr>
                </a:solidFill>
                <a:latin typeface="Century Gothic" pitchFamily="34" charset="0"/>
              </a:rPr>
              <a:t>8. The system should give adequate feedback on what the user is doing or needs to do</a:t>
            </a:r>
          </a:p>
          <a:p>
            <a:r>
              <a:rPr lang="en-US" sz="1600" dirty="0" smtClean="0">
                <a:solidFill>
                  <a:schemeClr val="tx2">
                    <a:lumMod val="50000"/>
                  </a:schemeClr>
                </a:solidFill>
                <a:latin typeface="Century Gothic" pitchFamily="34" charset="0"/>
              </a:rPr>
              <a:t>9. Information should be easily and quickly edited and sent </a:t>
            </a:r>
          </a:p>
          <a:p>
            <a:r>
              <a:rPr lang="en-US" sz="1600" dirty="0" smtClean="0">
                <a:solidFill>
                  <a:schemeClr val="tx2">
                    <a:lumMod val="50000"/>
                  </a:schemeClr>
                </a:solidFill>
                <a:latin typeface="Century Gothic" pitchFamily="34" charset="0"/>
              </a:rPr>
              <a:t>10. Information should be quickly and easily downloadable </a:t>
            </a:r>
            <a:endParaRPr lang="en-US" sz="1600" dirty="0">
              <a:solidFill>
                <a:schemeClr val="tx2">
                  <a:lumMod val="50000"/>
                </a:schemeClr>
              </a:solidFill>
              <a:latin typeface="Century Gothic" pitchFamily="34" charset="0"/>
            </a:endParaRPr>
          </a:p>
        </p:txBody>
      </p:sp>
      <p:sp>
        <p:nvSpPr>
          <p:cNvPr id="25" name="Ovale 24"/>
          <p:cNvSpPr/>
          <p:nvPr/>
        </p:nvSpPr>
        <p:spPr>
          <a:xfrm>
            <a:off x="777888" y="1834298"/>
            <a:ext cx="5541025" cy="32563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2">
                    <a:lumMod val="50000"/>
                  </a:schemeClr>
                </a:solidFill>
                <a:latin typeface="Century Gothic" pitchFamily="34" charset="0"/>
              </a:rPr>
              <a:t>The </a:t>
            </a:r>
            <a:r>
              <a:rPr lang="en-US" sz="2800" b="1" dirty="0" smtClean="0">
                <a:solidFill>
                  <a:schemeClr val="tx2">
                    <a:lumMod val="50000"/>
                  </a:schemeClr>
                </a:solidFill>
                <a:latin typeface="Century Gothic" pitchFamily="34" charset="0"/>
              </a:rPr>
              <a:t>64 %</a:t>
            </a:r>
            <a:r>
              <a:rPr lang="en-US" sz="2800" dirty="0" smtClean="0">
                <a:solidFill>
                  <a:schemeClr val="tx2">
                    <a:lumMod val="50000"/>
                  </a:schemeClr>
                </a:solidFill>
                <a:latin typeface="Century Gothic" pitchFamily="34" charset="0"/>
              </a:rPr>
              <a:t> of the organizations could totally include these features in their innovative technologies.</a:t>
            </a:r>
          </a:p>
        </p:txBody>
      </p:sp>
      <p:sp>
        <p:nvSpPr>
          <p:cNvPr id="26" name="CasellaDiTesto 25"/>
          <p:cNvSpPr txBox="1"/>
          <p:nvPr/>
        </p:nvSpPr>
        <p:spPr>
          <a:xfrm>
            <a:off x="1053234" y="849412"/>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Human Machine Interface </a:t>
            </a:r>
          </a:p>
          <a:p>
            <a:pPr algn="ctr"/>
            <a:endParaRPr lang="en-US" dirty="0">
              <a:solidFill>
                <a:schemeClr val="accent1">
                  <a:lumMod val="50000"/>
                </a:schemeClr>
              </a:solidFill>
              <a:latin typeface="Century Gothic" panose="020B0502020202020204" pitchFamily="34" charset="0"/>
            </a:endParaRPr>
          </a:p>
        </p:txBody>
      </p:sp>
      <p:sp>
        <p:nvSpPr>
          <p:cNvPr id="27" name="Rettangolo 26"/>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Tree>
    <p:extLst>
      <p:ext uri="{BB962C8B-B14F-4D97-AF65-F5344CB8AC3E}">
        <p14:creationId xmlns:p14="http://schemas.microsoft.com/office/powerpoint/2010/main" val="15245393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graphicFrame>
        <p:nvGraphicFramePr>
          <p:cNvPr id="24" name="Grafico 23"/>
          <p:cNvGraphicFramePr/>
          <p:nvPr>
            <p:extLst>
              <p:ext uri="{D42A27DB-BD31-4B8C-83A1-F6EECF244321}">
                <p14:modId xmlns:p14="http://schemas.microsoft.com/office/powerpoint/2010/main" val="1703351383"/>
              </p:ext>
            </p:extLst>
          </p:nvPr>
        </p:nvGraphicFramePr>
        <p:xfrm>
          <a:off x="627797" y="1384300"/>
          <a:ext cx="10840153" cy="4415998"/>
        </p:xfrm>
        <a:graphic>
          <a:graphicData uri="http://schemas.openxmlformats.org/drawingml/2006/chart">
            <c:chart xmlns:c="http://schemas.openxmlformats.org/drawingml/2006/chart" xmlns:r="http://schemas.openxmlformats.org/officeDocument/2006/relationships" r:id="rId21"/>
          </a:graphicData>
        </a:graphic>
      </p:graphicFrame>
      <p:sp>
        <p:nvSpPr>
          <p:cNvPr id="25" name="CasellaDiTesto 24"/>
          <p:cNvSpPr txBox="1"/>
          <p:nvPr/>
        </p:nvSpPr>
        <p:spPr>
          <a:xfrm>
            <a:off x="1053234" y="849412"/>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Standards</a:t>
            </a:r>
          </a:p>
          <a:p>
            <a:pPr algn="ctr"/>
            <a:endParaRPr lang="en-US" dirty="0">
              <a:solidFill>
                <a:schemeClr val="accent1">
                  <a:lumMod val="50000"/>
                </a:schemeClr>
              </a:solidFill>
              <a:latin typeface="Century Gothic" panose="020B0502020202020204" pitchFamily="34" charset="0"/>
            </a:endParaRPr>
          </a:p>
        </p:txBody>
      </p:sp>
      <p:sp>
        <p:nvSpPr>
          <p:cNvPr id="26" name="Rettangolo 25"/>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Tree>
    <p:extLst>
      <p:ext uri="{BB962C8B-B14F-4D97-AF65-F5344CB8AC3E}">
        <p14:creationId xmlns:p14="http://schemas.microsoft.com/office/powerpoint/2010/main" val="25008526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graphicFrame>
        <p:nvGraphicFramePr>
          <p:cNvPr id="26" name="Tabella 25"/>
          <p:cNvGraphicFramePr>
            <a:graphicFrameLocks noGrp="1"/>
          </p:cNvGraphicFramePr>
          <p:nvPr>
            <p:extLst>
              <p:ext uri="{D42A27DB-BD31-4B8C-83A1-F6EECF244321}">
                <p14:modId xmlns:p14="http://schemas.microsoft.com/office/powerpoint/2010/main" val="4236847246"/>
              </p:ext>
            </p:extLst>
          </p:nvPr>
        </p:nvGraphicFramePr>
        <p:xfrm>
          <a:off x="600501" y="1790701"/>
          <a:ext cx="5610740" cy="3886767"/>
        </p:xfrm>
        <a:graphic>
          <a:graphicData uri="http://schemas.openxmlformats.org/drawingml/2006/table">
            <a:tbl>
              <a:tblPr/>
              <a:tblGrid>
                <a:gridCol w="1111726"/>
                <a:gridCol w="4499014"/>
              </a:tblGrid>
              <a:tr h="228634">
                <a:tc gridSpan="2">
                  <a:txBody>
                    <a:bodyPr/>
                    <a:lstStyle/>
                    <a:p>
                      <a:pPr algn="ctr" fontAlgn="ctr"/>
                      <a:r>
                        <a:rPr lang="it-IT" sz="1100" b="0" i="0" u="none" strike="noStrike" dirty="0">
                          <a:solidFill>
                            <a:srgbClr val="0F253F"/>
                          </a:solidFill>
                          <a:latin typeface="Century Gothic"/>
                        </a:rPr>
                        <a:t>H2020 TRL scale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r>
              <a:tr h="207848">
                <a:tc>
                  <a:txBody>
                    <a:bodyPr/>
                    <a:lstStyle/>
                    <a:p>
                      <a:pPr algn="l" fontAlgn="b"/>
                      <a:r>
                        <a:rPr lang="it-IT" sz="1000" b="0" i="0" u="none" strike="noStrike">
                          <a:solidFill>
                            <a:srgbClr val="0F253F"/>
                          </a:solidFill>
                          <a:latin typeface="Century Gothic"/>
                        </a:rPr>
                        <a:t>TRL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000" b="0" i="0" u="none" strike="noStrike">
                          <a:solidFill>
                            <a:srgbClr val="0F253F"/>
                          </a:solidFill>
                          <a:latin typeface="Century Gothic"/>
                        </a:rPr>
                        <a:t>basic principles observed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48">
                <a:tc>
                  <a:txBody>
                    <a:bodyPr/>
                    <a:lstStyle/>
                    <a:p>
                      <a:pPr algn="l" fontAlgn="b"/>
                      <a:r>
                        <a:rPr lang="it-IT" sz="1000" b="0" i="0" u="none" strike="noStrike">
                          <a:solidFill>
                            <a:srgbClr val="0F253F"/>
                          </a:solidFill>
                          <a:latin typeface="Century Gothic"/>
                        </a:rPr>
                        <a:t>TRL 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000" b="0" i="0" u="none" strike="noStrike">
                          <a:solidFill>
                            <a:srgbClr val="0F253F"/>
                          </a:solidFill>
                          <a:latin typeface="Century Gothic"/>
                        </a:rPr>
                        <a:t>technology concept formulated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48">
                <a:tc>
                  <a:txBody>
                    <a:bodyPr/>
                    <a:lstStyle/>
                    <a:p>
                      <a:pPr algn="l" fontAlgn="b"/>
                      <a:r>
                        <a:rPr lang="it-IT" sz="1000" b="0" i="0" u="none" strike="noStrike">
                          <a:solidFill>
                            <a:srgbClr val="0F253F"/>
                          </a:solidFill>
                          <a:latin typeface="Century Gothic"/>
                        </a:rPr>
                        <a:t>TRL 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000" b="0" i="0" u="none" strike="noStrike">
                          <a:solidFill>
                            <a:srgbClr val="0F253F"/>
                          </a:solidFill>
                          <a:latin typeface="Century Gothic"/>
                        </a:rPr>
                        <a:t>experimental proof of concept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48">
                <a:tc>
                  <a:txBody>
                    <a:bodyPr/>
                    <a:lstStyle/>
                    <a:p>
                      <a:pPr algn="l" fontAlgn="b"/>
                      <a:r>
                        <a:rPr lang="it-IT" sz="1000" b="0" i="0" u="none" strike="noStrike">
                          <a:solidFill>
                            <a:srgbClr val="0F253F"/>
                          </a:solidFill>
                          <a:latin typeface="Century Gothic"/>
                        </a:rPr>
                        <a:t>TRL 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000" b="0" i="0" u="none" strike="noStrike">
                          <a:solidFill>
                            <a:srgbClr val="0F253F"/>
                          </a:solidFill>
                          <a:latin typeface="Century Gothic"/>
                        </a:rPr>
                        <a:t>technology validated in lab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48255">
                <a:tc>
                  <a:txBody>
                    <a:bodyPr/>
                    <a:lstStyle/>
                    <a:p>
                      <a:pPr algn="l" fontAlgn="ctr"/>
                      <a:r>
                        <a:rPr lang="it-IT" sz="1000" b="0" i="0" u="none" strike="noStrike">
                          <a:solidFill>
                            <a:srgbClr val="0F253F"/>
                          </a:solidFill>
                          <a:latin typeface="Century Gothic"/>
                        </a:rPr>
                        <a:t>TRL 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F253F"/>
                          </a:solidFill>
                          <a:latin typeface="Century Gothic"/>
                        </a:rPr>
                        <a:t>technology validated in relevant environment (industrially relevant environment in the case of key enabling technologies)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48255">
                <a:tc>
                  <a:txBody>
                    <a:bodyPr/>
                    <a:lstStyle/>
                    <a:p>
                      <a:pPr algn="l" fontAlgn="ctr"/>
                      <a:r>
                        <a:rPr lang="it-IT" sz="1000" b="0" i="0" u="none" strike="noStrike">
                          <a:solidFill>
                            <a:srgbClr val="0F253F"/>
                          </a:solidFill>
                          <a:latin typeface="Century Gothic"/>
                        </a:rPr>
                        <a:t>TRL 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F253F"/>
                          </a:solidFill>
                          <a:latin typeface="Century Gothic"/>
                        </a:rPr>
                        <a:t>technology demonstrated in relevant environment (industrially relevant environment in the case of key enabling technologies)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4128">
                <a:tc>
                  <a:txBody>
                    <a:bodyPr/>
                    <a:lstStyle/>
                    <a:p>
                      <a:pPr algn="l" fontAlgn="ctr"/>
                      <a:r>
                        <a:rPr lang="it-IT" sz="1000" b="0" i="0" u="none" strike="noStrike">
                          <a:solidFill>
                            <a:srgbClr val="0F253F"/>
                          </a:solidFill>
                          <a:latin typeface="Century Gothic"/>
                        </a:rPr>
                        <a:t>TRL 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000" b="0" i="0" u="none" strike="noStrike">
                          <a:solidFill>
                            <a:srgbClr val="0F253F"/>
                          </a:solidFill>
                          <a:latin typeface="Century Gothic"/>
                        </a:rPr>
                        <a:t>system prototype demonstration in operational environment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848">
                <a:tc>
                  <a:txBody>
                    <a:bodyPr/>
                    <a:lstStyle/>
                    <a:p>
                      <a:pPr algn="l" fontAlgn="b"/>
                      <a:r>
                        <a:rPr lang="it-IT" sz="1000" b="0" i="0" u="none" strike="noStrike">
                          <a:solidFill>
                            <a:srgbClr val="0F253F"/>
                          </a:solidFill>
                          <a:latin typeface="Century Gothic"/>
                        </a:rPr>
                        <a:t>TRL 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000" b="0" i="0" u="none" strike="noStrike">
                          <a:solidFill>
                            <a:srgbClr val="0F253F"/>
                          </a:solidFill>
                          <a:latin typeface="Century Gothic"/>
                        </a:rPr>
                        <a:t>system complete and qualified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48255">
                <a:tc>
                  <a:txBody>
                    <a:bodyPr/>
                    <a:lstStyle/>
                    <a:p>
                      <a:pPr algn="l" fontAlgn="ctr"/>
                      <a:r>
                        <a:rPr lang="it-IT" sz="1000" b="0" i="0" u="none" strike="noStrike">
                          <a:solidFill>
                            <a:srgbClr val="0F253F"/>
                          </a:solidFill>
                          <a:latin typeface="Century Gothic"/>
                        </a:rPr>
                        <a:t>TRL 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dirty="0">
                          <a:solidFill>
                            <a:srgbClr val="0F253F"/>
                          </a:solidFill>
                          <a:latin typeface="Century Gothic"/>
                        </a:rPr>
                        <a:t>actual system proven in operational environment (competitive manufacturing in the case of key enabling technologies; or in space)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27" name="Ovale 26"/>
          <p:cNvSpPr/>
          <p:nvPr/>
        </p:nvSpPr>
        <p:spPr>
          <a:xfrm>
            <a:off x="6632737" y="1917700"/>
            <a:ext cx="5263987" cy="330199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2">
                    <a:lumMod val="50000"/>
                  </a:schemeClr>
                </a:solidFill>
                <a:latin typeface="Century Gothic" pitchFamily="34" charset="0"/>
              </a:rPr>
              <a:t>Average TRL </a:t>
            </a:r>
          </a:p>
          <a:p>
            <a:pPr algn="ctr"/>
            <a:endParaRPr lang="en-US" sz="3200" b="1" dirty="0">
              <a:solidFill>
                <a:schemeClr val="tx2">
                  <a:lumMod val="50000"/>
                </a:schemeClr>
              </a:solidFill>
              <a:latin typeface="Century Gothic" pitchFamily="34" charset="0"/>
            </a:endParaRPr>
          </a:p>
          <a:p>
            <a:pPr algn="ctr"/>
            <a:r>
              <a:rPr lang="en-US" sz="3200" b="1" dirty="0" smtClean="0">
                <a:solidFill>
                  <a:schemeClr val="tx2">
                    <a:lumMod val="50000"/>
                  </a:schemeClr>
                </a:solidFill>
                <a:latin typeface="Century Gothic" pitchFamily="34" charset="0"/>
              </a:rPr>
              <a:t>TRL </a:t>
            </a:r>
            <a:r>
              <a:rPr lang="en-US" sz="3200" b="1" dirty="0" smtClean="0">
                <a:solidFill>
                  <a:schemeClr val="tx2">
                    <a:lumMod val="50000"/>
                  </a:schemeClr>
                </a:solidFill>
                <a:latin typeface="Century Gothic" pitchFamily="34" charset="0"/>
              </a:rPr>
              <a:t>6</a:t>
            </a:r>
            <a:r>
              <a:rPr lang="en-US" sz="3200" dirty="0" smtClean="0">
                <a:solidFill>
                  <a:schemeClr val="tx2">
                    <a:lumMod val="50000"/>
                  </a:schemeClr>
                </a:solidFill>
                <a:latin typeface="Century Gothic" pitchFamily="34" charset="0"/>
              </a:rPr>
              <a:t> </a:t>
            </a:r>
            <a:r>
              <a:rPr lang="en-US" sz="3200" dirty="0" smtClean="0">
                <a:solidFill>
                  <a:schemeClr val="tx2">
                    <a:lumMod val="50000"/>
                  </a:schemeClr>
                </a:solidFill>
                <a:latin typeface="Century Gothic" pitchFamily="34" charset="0"/>
              </a:rPr>
              <a:t>- </a:t>
            </a:r>
            <a:r>
              <a:rPr lang="en-US" sz="3200" b="1" dirty="0" smtClean="0">
                <a:solidFill>
                  <a:schemeClr val="tx2">
                    <a:lumMod val="50000"/>
                  </a:schemeClr>
                </a:solidFill>
                <a:latin typeface="Century Gothic" pitchFamily="34" charset="0"/>
              </a:rPr>
              <a:t>TRL </a:t>
            </a:r>
            <a:r>
              <a:rPr lang="en-US" sz="3200" b="1" dirty="0" smtClean="0">
                <a:solidFill>
                  <a:schemeClr val="tx2">
                    <a:lumMod val="50000"/>
                  </a:schemeClr>
                </a:solidFill>
                <a:latin typeface="Century Gothic" pitchFamily="34" charset="0"/>
              </a:rPr>
              <a:t>9.</a:t>
            </a:r>
            <a:endParaRPr lang="en-US" sz="3200" b="1" dirty="0">
              <a:solidFill>
                <a:schemeClr val="tx2">
                  <a:lumMod val="50000"/>
                </a:schemeClr>
              </a:solidFill>
              <a:latin typeface="Century Gothic" pitchFamily="34" charset="0"/>
            </a:endParaRPr>
          </a:p>
        </p:txBody>
      </p:sp>
      <p:sp>
        <p:nvSpPr>
          <p:cNvPr id="28" name="CasellaDiTesto 27"/>
          <p:cNvSpPr txBox="1"/>
          <p:nvPr/>
        </p:nvSpPr>
        <p:spPr>
          <a:xfrm>
            <a:off x="1053234" y="849412"/>
            <a:ext cx="10056018" cy="707886"/>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Technology Readiness Levels - TRL</a:t>
            </a:r>
            <a:endParaRPr lang="en-US" dirty="0">
              <a:solidFill>
                <a:schemeClr val="accent1">
                  <a:lumMod val="50000"/>
                </a:schemeClr>
              </a:solidFill>
              <a:latin typeface="Century Gothic" panose="020B0502020202020204" pitchFamily="34" charset="0"/>
            </a:endParaRPr>
          </a:p>
        </p:txBody>
      </p:sp>
      <p:sp>
        <p:nvSpPr>
          <p:cNvPr id="29" name="Rettangolo 28"/>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Tree>
    <p:extLst>
      <p:ext uri="{BB962C8B-B14F-4D97-AF65-F5344CB8AC3E}">
        <p14:creationId xmlns:p14="http://schemas.microsoft.com/office/powerpoint/2010/main" val="34172716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sp>
        <p:nvSpPr>
          <p:cNvPr id="23" name="CasellaDiTesto 22"/>
          <p:cNvSpPr txBox="1"/>
          <p:nvPr/>
        </p:nvSpPr>
        <p:spPr>
          <a:xfrm>
            <a:off x="491319" y="1146412"/>
            <a:ext cx="10931857" cy="923330"/>
          </a:xfrm>
          <a:prstGeom prst="rect">
            <a:avLst/>
          </a:prstGeom>
          <a:noFill/>
        </p:spPr>
        <p:txBody>
          <a:bodyPr wrap="square" rtlCol="0">
            <a:spAutoFit/>
          </a:bodyPr>
          <a:lstStyle/>
          <a:p>
            <a:r>
              <a:rPr lang="en-US" dirty="0" smtClean="0">
                <a:solidFill>
                  <a:schemeClr val="tx2">
                    <a:lumMod val="50000"/>
                  </a:schemeClr>
                </a:solidFill>
                <a:latin typeface="Century Gothic" pitchFamily="34" charset="0"/>
              </a:rPr>
              <a:t>.</a:t>
            </a:r>
          </a:p>
          <a:p>
            <a:endParaRPr lang="en-US" dirty="0" smtClean="0">
              <a:solidFill>
                <a:schemeClr val="tx2">
                  <a:lumMod val="50000"/>
                </a:schemeClr>
              </a:solidFill>
              <a:latin typeface="Century Gothic" pitchFamily="34" charset="0"/>
            </a:endParaRPr>
          </a:p>
          <a:p>
            <a:endParaRPr lang="en-US" dirty="0">
              <a:solidFill>
                <a:schemeClr val="tx2">
                  <a:lumMod val="50000"/>
                </a:schemeClr>
              </a:solidFill>
              <a:latin typeface="Century Gothic" pitchFamily="34" charset="0"/>
            </a:endParaRPr>
          </a:p>
        </p:txBody>
      </p:sp>
      <p:graphicFrame>
        <p:nvGraphicFramePr>
          <p:cNvPr id="25" name="Grafico 24"/>
          <p:cNvGraphicFramePr/>
          <p:nvPr>
            <p:extLst>
              <p:ext uri="{D42A27DB-BD31-4B8C-83A1-F6EECF244321}">
                <p14:modId xmlns:p14="http://schemas.microsoft.com/office/powerpoint/2010/main" val="2615052636"/>
              </p:ext>
            </p:extLst>
          </p:nvPr>
        </p:nvGraphicFramePr>
        <p:xfrm>
          <a:off x="251999" y="1608077"/>
          <a:ext cx="11215952" cy="4396938"/>
        </p:xfrm>
        <a:graphic>
          <a:graphicData uri="http://schemas.openxmlformats.org/drawingml/2006/chart">
            <c:chart xmlns:c="http://schemas.openxmlformats.org/drawingml/2006/chart" xmlns:r="http://schemas.openxmlformats.org/officeDocument/2006/relationships" r:id="rId21"/>
          </a:graphicData>
        </a:graphic>
      </p:graphicFrame>
      <p:sp>
        <p:nvSpPr>
          <p:cNvPr id="26" name="CasellaDiTesto 25"/>
          <p:cNvSpPr txBox="1"/>
          <p:nvPr/>
        </p:nvSpPr>
        <p:spPr>
          <a:xfrm>
            <a:off x="1053234" y="849412"/>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Public Infrastructure</a:t>
            </a:r>
          </a:p>
          <a:p>
            <a:pPr algn="ctr"/>
            <a:endParaRPr lang="en-US" dirty="0">
              <a:solidFill>
                <a:schemeClr val="accent1">
                  <a:lumMod val="50000"/>
                </a:schemeClr>
              </a:solidFill>
              <a:latin typeface="Century Gothic" panose="020B0502020202020204" pitchFamily="34" charset="0"/>
            </a:endParaRPr>
          </a:p>
        </p:txBody>
      </p:sp>
      <p:sp>
        <p:nvSpPr>
          <p:cNvPr id="27" name="Rettangolo 26"/>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Tree>
    <p:extLst>
      <p:ext uri="{BB962C8B-B14F-4D97-AF65-F5344CB8AC3E}">
        <p14:creationId xmlns:p14="http://schemas.microsoft.com/office/powerpoint/2010/main" val="12327018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8" name="Rettangolo 7"/>
          <p:cNvSpPr/>
          <p:nvPr/>
        </p:nvSpPr>
        <p:spPr>
          <a:xfrm>
            <a:off x="1162050" y="198711"/>
            <a:ext cx="6096000" cy="538609"/>
          </a:xfrm>
          <a:prstGeom prst="rect">
            <a:avLst/>
          </a:prstGeom>
        </p:spPr>
        <p:txBody>
          <a:bodyPr>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endParaRPr lang="it-IT" dirty="0"/>
          </a:p>
        </p:txBody>
      </p:sp>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sp>
        <p:nvSpPr>
          <p:cNvPr id="2075" name="CasellaDiTesto 2074"/>
          <p:cNvSpPr txBox="1"/>
          <p:nvPr/>
        </p:nvSpPr>
        <p:spPr>
          <a:xfrm>
            <a:off x="1040534" y="836712"/>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AGENDA</a:t>
            </a:r>
          </a:p>
          <a:p>
            <a:pPr algn="ctr"/>
            <a:endParaRPr lang="en-US" dirty="0">
              <a:solidFill>
                <a:schemeClr val="accent1">
                  <a:lumMod val="50000"/>
                </a:schemeClr>
              </a:solidFill>
              <a:latin typeface="Century Gothic" panose="020B0502020202020204" pitchFamily="34" charset="0"/>
            </a:endParaRPr>
          </a:p>
        </p:txBody>
      </p:sp>
      <p:sp>
        <p:nvSpPr>
          <p:cNvPr id="2" name="CasellaDiTesto 1"/>
          <p:cNvSpPr txBox="1"/>
          <p:nvPr/>
        </p:nvSpPr>
        <p:spPr>
          <a:xfrm>
            <a:off x="591959" y="1688247"/>
            <a:ext cx="9154466" cy="5509200"/>
          </a:xfrm>
          <a:prstGeom prst="rect">
            <a:avLst/>
          </a:prstGeom>
          <a:noFill/>
        </p:spPr>
        <p:txBody>
          <a:bodyPr wrap="square" rtlCol="0">
            <a:spAutoFit/>
          </a:bodyPr>
          <a:lstStyle/>
          <a:p>
            <a:pPr marL="285750" indent="-285750">
              <a:buClr>
                <a:srgbClr val="92D050"/>
              </a:buClr>
              <a:buFont typeface="Wingdings" panose="05000000000000000000" pitchFamily="2" charset="2"/>
              <a:buChar char="ü"/>
            </a:pPr>
            <a:r>
              <a:rPr lang="en-US" sz="4000" dirty="0" smtClean="0"/>
              <a:t>The EUCISE 2020 Industry Questionnaire:</a:t>
            </a:r>
          </a:p>
          <a:p>
            <a:pPr>
              <a:buClr>
                <a:srgbClr val="92D050"/>
              </a:buClr>
            </a:pPr>
            <a:endParaRPr lang="en-US" sz="1200" dirty="0" smtClean="0"/>
          </a:p>
          <a:p>
            <a:pPr marL="895350" indent="-438150">
              <a:buClr>
                <a:srgbClr val="92D050"/>
              </a:buClr>
              <a:buFontTx/>
              <a:buChar char="-"/>
            </a:pPr>
            <a:r>
              <a:rPr lang="en-US" sz="4000" dirty="0" smtClean="0"/>
              <a:t>Introduction</a:t>
            </a:r>
          </a:p>
          <a:p>
            <a:pPr marL="895350" indent="-438150">
              <a:buClr>
                <a:srgbClr val="92D050"/>
              </a:buClr>
              <a:buFontTx/>
              <a:buChar char="-"/>
            </a:pPr>
            <a:r>
              <a:rPr lang="en-US" sz="4000" dirty="0" smtClean="0"/>
              <a:t>Structure</a:t>
            </a:r>
          </a:p>
          <a:p>
            <a:pPr marL="895350" indent="-438150">
              <a:buClr>
                <a:srgbClr val="92D050"/>
              </a:buClr>
              <a:buFontTx/>
              <a:buChar char="-"/>
            </a:pPr>
            <a:r>
              <a:rPr lang="en-US" sz="4000" dirty="0" smtClean="0"/>
              <a:t>Analysis of the replies</a:t>
            </a:r>
          </a:p>
          <a:p>
            <a:pPr marL="895350" indent="-438150">
              <a:buClr>
                <a:srgbClr val="92D050"/>
              </a:buClr>
              <a:buFontTx/>
              <a:buChar char="-"/>
            </a:pPr>
            <a:r>
              <a:rPr lang="en-US" sz="4000" dirty="0" smtClean="0"/>
              <a:t>Conclusions</a:t>
            </a:r>
          </a:p>
          <a:p>
            <a:pPr marL="457200">
              <a:buClr>
                <a:srgbClr val="92D050"/>
              </a:buClr>
            </a:pPr>
            <a:endParaRPr lang="en-US" sz="1200" dirty="0" smtClean="0"/>
          </a:p>
          <a:p>
            <a:pPr marL="571500" indent="-571500">
              <a:buClr>
                <a:srgbClr val="92D050"/>
              </a:buClr>
              <a:buFont typeface="Wingdings" panose="05000000000000000000" pitchFamily="2" charset="2"/>
              <a:buChar char="ü"/>
            </a:pPr>
            <a:r>
              <a:rPr lang="en-US" sz="4000" dirty="0"/>
              <a:t>Conclusions</a:t>
            </a:r>
          </a:p>
          <a:p>
            <a:pPr>
              <a:buClr>
                <a:srgbClr val="92D050"/>
              </a:buClr>
            </a:pPr>
            <a:endParaRPr lang="en-US" sz="4000" dirty="0" smtClean="0"/>
          </a:p>
          <a:p>
            <a:pPr marL="285750" indent="-285750">
              <a:buClr>
                <a:srgbClr val="92D050"/>
              </a:buClr>
              <a:buFont typeface="Wingdings" panose="05000000000000000000" pitchFamily="2" charset="2"/>
              <a:buChar char="ü"/>
            </a:pPr>
            <a:endParaRPr lang="it-IT" sz="4000" dirty="0"/>
          </a:p>
        </p:txBody>
      </p:sp>
    </p:spTree>
    <p:extLst>
      <p:ext uri="{BB962C8B-B14F-4D97-AF65-F5344CB8AC3E}">
        <p14:creationId xmlns:p14="http://schemas.microsoft.com/office/powerpoint/2010/main" val="8349818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8" name="Rettangolo 7"/>
          <p:cNvSpPr/>
          <p:nvPr/>
        </p:nvSpPr>
        <p:spPr>
          <a:xfrm>
            <a:off x="1162049" y="198711"/>
            <a:ext cx="10111001"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tx2">
                    <a:lumMod val="50000"/>
                  </a:schemeClr>
                </a:solidFill>
                <a:latin typeface="Century Gothic" pitchFamily="34" charset="0"/>
                <a:cs typeface="Times New Roman" pitchFamily="18" charset="0"/>
              </a:rPr>
              <a:t>Final Questions</a:t>
            </a:r>
            <a:r>
              <a:rPr lang="en-GB" dirty="0" smtClean="0">
                <a:solidFill>
                  <a:srgbClr val="189BDC"/>
                </a:solidFill>
                <a:latin typeface="Century Gothic" pitchFamily="34" charset="0"/>
                <a:cs typeface="Times New Roman" pitchFamily="18" charset="0"/>
              </a:rPr>
              <a:t> </a:t>
            </a:r>
            <a:endParaRPr lang="it-IT" dirty="0"/>
          </a:p>
        </p:txBody>
      </p:sp>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sp>
        <p:nvSpPr>
          <p:cNvPr id="23" name="Ovale 22"/>
          <p:cNvSpPr/>
          <p:nvPr/>
        </p:nvSpPr>
        <p:spPr>
          <a:xfrm>
            <a:off x="4735773" y="2934268"/>
            <a:ext cx="2661314" cy="11600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2">
                    <a:lumMod val="50000"/>
                  </a:schemeClr>
                </a:solidFill>
                <a:latin typeface="Century Gothic" pitchFamily="34" charset="0"/>
              </a:rPr>
              <a:t>Final Questions </a:t>
            </a:r>
            <a:endParaRPr lang="en-US">
              <a:solidFill>
                <a:schemeClr val="tx2">
                  <a:lumMod val="50000"/>
                </a:schemeClr>
              </a:solidFill>
              <a:latin typeface="Century Gothic" pitchFamily="34" charset="0"/>
            </a:endParaRPr>
          </a:p>
        </p:txBody>
      </p:sp>
      <p:sp>
        <p:nvSpPr>
          <p:cNvPr id="24" name="Ovale 23"/>
          <p:cNvSpPr/>
          <p:nvPr/>
        </p:nvSpPr>
        <p:spPr>
          <a:xfrm>
            <a:off x="819397" y="1621070"/>
            <a:ext cx="2115403" cy="12146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mtClean="0">
                <a:solidFill>
                  <a:schemeClr val="tx2">
                    <a:lumMod val="50000"/>
                  </a:schemeClr>
                </a:solidFill>
                <a:latin typeface="Century Gothic" pitchFamily="34" charset="0"/>
              </a:rPr>
              <a:t>Rough order-of-Magnitude (ROM) estimated cost for acquisition</a:t>
            </a:r>
            <a:endParaRPr lang="en-US" sz="1200">
              <a:solidFill>
                <a:schemeClr val="tx2">
                  <a:lumMod val="50000"/>
                </a:schemeClr>
              </a:solidFill>
              <a:latin typeface="Century Gothic" pitchFamily="34" charset="0"/>
            </a:endParaRPr>
          </a:p>
        </p:txBody>
      </p:sp>
      <p:sp>
        <p:nvSpPr>
          <p:cNvPr id="26" name="Ovale 25"/>
          <p:cNvSpPr/>
          <p:nvPr/>
        </p:nvSpPr>
        <p:spPr>
          <a:xfrm>
            <a:off x="2194246" y="4515430"/>
            <a:ext cx="2115403" cy="12146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mtClean="0">
                <a:solidFill>
                  <a:schemeClr val="tx2">
                    <a:lumMod val="50000"/>
                  </a:schemeClr>
                </a:solidFill>
                <a:latin typeface="Century Gothic" pitchFamily="34" charset="0"/>
              </a:rPr>
              <a:t>Inclusion in lists of</a:t>
            </a:r>
          </a:p>
          <a:p>
            <a:pPr algn="ctr"/>
            <a:r>
              <a:rPr lang="en-US" sz="1200" smtClean="0">
                <a:solidFill>
                  <a:schemeClr val="tx2">
                    <a:lumMod val="50000"/>
                  </a:schemeClr>
                </a:solidFill>
                <a:latin typeface="Century Gothic" pitchFamily="34" charset="0"/>
              </a:rPr>
              <a:t>critical technologies for the European technological independence</a:t>
            </a:r>
            <a:endParaRPr lang="en-US" sz="1200">
              <a:solidFill>
                <a:schemeClr val="tx2">
                  <a:lumMod val="50000"/>
                </a:schemeClr>
              </a:solidFill>
              <a:latin typeface="Century Gothic" pitchFamily="34" charset="0"/>
            </a:endParaRPr>
          </a:p>
        </p:txBody>
      </p:sp>
      <p:sp>
        <p:nvSpPr>
          <p:cNvPr id="27" name="Ovale 26"/>
          <p:cNvSpPr/>
          <p:nvPr/>
        </p:nvSpPr>
        <p:spPr>
          <a:xfrm>
            <a:off x="4959071" y="964884"/>
            <a:ext cx="2115403" cy="12146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mtClean="0">
                <a:solidFill>
                  <a:schemeClr val="tx2">
                    <a:lumMod val="50000"/>
                  </a:schemeClr>
                </a:solidFill>
                <a:latin typeface="Century Gothic" pitchFamily="34" charset="0"/>
              </a:rPr>
              <a:t>Operational and/or regulatory constraints, in</a:t>
            </a:r>
          </a:p>
          <a:p>
            <a:pPr algn="ctr"/>
            <a:r>
              <a:rPr lang="en-US" sz="1200" smtClean="0">
                <a:solidFill>
                  <a:schemeClr val="tx2">
                    <a:lumMod val="50000"/>
                  </a:schemeClr>
                </a:solidFill>
                <a:latin typeface="Century Gothic" pitchFamily="34" charset="0"/>
              </a:rPr>
              <a:t>the frame of European wide    programs</a:t>
            </a:r>
            <a:endParaRPr lang="en-US" sz="1200">
              <a:solidFill>
                <a:schemeClr val="tx2">
                  <a:lumMod val="50000"/>
                </a:schemeClr>
              </a:solidFill>
              <a:latin typeface="Century Gothic" pitchFamily="34" charset="0"/>
            </a:endParaRPr>
          </a:p>
        </p:txBody>
      </p:sp>
      <p:sp>
        <p:nvSpPr>
          <p:cNvPr id="28" name="Ovale 27"/>
          <p:cNvSpPr/>
          <p:nvPr/>
        </p:nvSpPr>
        <p:spPr>
          <a:xfrm>
            <a:off x="9229755" y="1492185"/>
            <a:ext cx="2115403" cy="12146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mtClean="0">
                <a:solidFill>
                  <a:schemeClr val="tx2">
                    <a:lumMod val="50000"/>
                  </a:schemeClr>
                </a:solidFill>
                <a:latin typeface="Century Gothic" pitchFamily="34" charset="0"/>
              </a:rPr>
              <a:t>Main operational performance limits</a:t>
            </a:r>
            <a:endParaRPr lang="en-US" sz="1200">
              <a:solidFill>
                <a:schemeClr val="tx2">
                  <a:lumMod val="50000"/>
                </a:schemeClr>
              </a:solidFill>
              <a:latin typeface="Century Gothic" pitchFamily="34" charset="0"/>
            </a:endParaRPr>
          </a:p>
        </p:txBody>
      </p:sp>
      <p:sp>
        <p:nvSpPr>
          <p:cNvPr id="29" name="Ovale 28"/>
          <p:cNvSpPr/>
          <p:nvPr/>
        </p:nvSpPr>
        <p:spPr>
          <a:xfrm>
            <a:off x="7936410" y="4562930"/>
            <a:ext cx="2115403" cy="12146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mtClean="0">
                <a:solidFill>
                  <a:schemeClr val="tx2">
                    <a:lumMod val="50000"/>
                  </a:schemeClr>
                </a:solidFill>
                <a:latin typeface="Century Gothic" pitchFamily="34" charset="0"/>
              </a:rPr>
              <a:t>Interoperability level</a:t>
            </a:r>
            <a:endParaRPr lang="en-US" sz="1200">
              <a:solidFill>
                <a:schemeClr val="tx2">
                  <a:lumMod val="50000"/>
                </a:schemeClr>
              </a:solidFill>
              <a:latin typeface="Century Gothic" pitchFamily="34" charset="0"/>
            </a:endParaRPr>
          </a:p>
        </p:txBody>
      </p:sp>
      <p:cxnSp>
        <p:nvCxnSpPr>
          <p:cNvPr id="33" name="Connettore 2 32"/>
          <p:cNvCxnSpPr>
            <a:stCxn id="23" idx="1"/>
            <a:endCxn id="24" idx="6"/>
          </p:cNvCxnSpPr>
          <p:nvPr/>
        </p:nvCxnSpPr>
        <p:spPr>
          <a:xfrm flipH="1" flipV="1">
            <a:off x="2934800" y="2228396"/>
            <a:ext cx="2190714" cy="875759"/>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5" name="Connettore 2 34"/>
          <p:cNvCxnSpPr>
            <a:stCxn id="23" idx="0"/>
            <a:endCxn id="27" idx="4"/>
          </p:cNvCxnSpPr>
          <p:nvPr/>
        </p:nvCxnSpPr>
        <p:spPr>
          <a:xfrm flipH="1" flipV="1">
            <a:off x="6016773" y="2179535"/>
            <a:ext cx="49657" cy="754733"/>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7" name="Connettore 2 36"/>
          <p:cNvCxnSpPr/>
          <p:nvPr/>
        </p:nvCxnSpPr>
        <p:spPr>
          <a:xfrm flipV="1">
            <a:off x="7255823" y="2315688"/>
            <a:ext cx="2066307" cy="961902"/>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2" name="Connettore 2 41"/>
          <p:cNvCxnSpPr>
            <a:stCxn id="23" idx="3"/>
            <a:endCxn id="26" idx="7"/>
          </p:cNvCxnSpPr>
          <p:nvPr/>
        </p:nvCxnSpPr>
        <p:spPr>
          <a:xfrm flipH="1">
            <a:off x="3999855" y="3924441"/>
            <a:ext cx="1125659" cy="768870"/>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4" name="Connettore 2 43"/>
          <p:cNvCxnSpPr>
            <a:stCxn id="23" idx="5"/>
            <a:endCxn id="29" idx="1"/>
          </p:cNvCxnSpPr>
          <p:nvPr/>
        </p:nvCxnSpPr>
        <p:spPr>
          <a:xfrm>
            <a:off x="7007346" y="3924441"/>
            <a:ext cx="1238858" cy="816370"/>
          </a:xfrm>
          <a:prstGeom prst="straightConnector1">
            <a:avLst/>
          </a:prstGeom>
          <a:ln>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44182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8" name="Rettangolo 7"/>
          <p:cNvSpPr/>
          <p:nvPr/>
        </p:nvSpPr>
        <p:spPr>
          <a:xfrm>
            <a:off x="1162050" y="198711"/>
            <a:ext cx="10048256"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tx2">
                    <a:lumMod val="50000"/>
                  </a:schemeClr>
                </a:solidFill>
                <a:latin typeface="Century Gothic" pitchFamily="34" charset="0"/>
                <a:cs typeface="Times New Roman" pitchFamily="18" charset="0"/>
              </a:rPr>
              <a:t>Conclusions  </a:t>
            </a:r>
            <a:endParaRPr lang="it-IT" dirty="0">
              <a:solidFill>
                <a:schemeClr val="tx2">
                  <a:lumMod val="50000"/>
                </a:schemeClr>
              </a:solidFill>
            </a:endParaRPr>
          </a:p>
        </p:txBody>
      </p:sp>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pic>
        <p:nvPicPr>
          <p:cNvPr id="2" name="Immagine 1"/>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515443" y="1844575"/>
            <a:ext cx="7334309" cy="2906220"/>
          </a:xfrm>
          <a:prstGeom prst="rect">
            <a:avLst/>
          </a:prstGeom>
        </p:spPr>
      </p:pic>
    </p:spTree>
    <p:extLst>
      <p:ext uri="{BB962C8B-B14F-4D97-AF65-F5344CB8AC3E}">
        <p14:creationId xmlns:p14="http://schemas.microsoft.com/office/powerpoint/2010/main" val="2154418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8" name="Rettangolo 7"/>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Introduction </a:t>
            </a:r>
            <a:endParaRPr lang="it-IT" dirty="0">
              <a:solidFill>
                <a:schemeClr val="accent1">
                  <a:lumMod val="50000"/>
                </a:schemeClr>
              </a:solidFill>
            </a:endParaRPr>
          </a:p>
        </p:txBody>
      </p:sp>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sp>
        <p:nvSpPr>
          <p:cNvPr id="2" name="CasellaDiTesto 1"/>
          <p:cNvSpPr txBox="1"/>
          <p:nvPr/>
        </p:nvSpPr>
        <p:spPr>
          <a:xfrm>
            <a:off x="668684" y="1164253"/>
            <a:ext cx="10810875" cy="4770537"/>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INDUSTRY QUESTIONNAIRE</a:t>
            </a:r>
          </a:p>
          <a:p>
            <a:pPr algn="ctr"/>
            <a:endParaRPr lang="en-US" sz="4000" dirty="0">
              <a:solidFill>
                <a:schemeClr val="accent1">
                  <a:lumMod val="50000"/>
                </a:schemeClr>
              </a:solidFill>
              <a:latin typeface="Century Gothic" panose="020B0502020202020204" pitchFamily="34" charset="0"/>
            </a:endParaRPr>
          </a:p>
          <a:p>
            <a:pPr marL="342900" indent="-342900">
              <a:buClr>
                <a:srgbClr val="92D050"/>
              </a:buClr>
              <a:buFont typeface="Wingdings" panose="05000000000000000000" pitchFamily="2" charset="2"/>
              <a:buChar char="ü"/>
            </a:pPr>
            <a:r>
              <a:rPr lang="en-US" sz="4000" dirty="0" smtClean="0"/>
              <a:t>Market survey</a:t>
            </a:r>
          </a:p>
          <a:p>
            <a:pPr marL="342900" indent="-342900">
              <a:buClr>
                <a:srgbClr val="92D050"/>
              </a:buClr>
              <a:buFont typeface="Wingdings" panose="05000000000000000000" pitchFamily="2" charset="2"/>
              <a:buChar char="ü"/>
            </a:pPr>
            <a:endParaRPr lang="en-US" sz="4000" dirty="0" smtClean="0"/>
          </a:p>
          <a:p>
            <a:pPr marL="342900" indent="-342900">
              <a:buClr>
                <a:srgbClr val="92D050"/>
              </a:buClr>
              <a:buFont typeface="Wingdings" panose="05000000000000000000" pitchFamily="2" charset="2"/>
              <a:buChar char="ü"/>
            </a:pPr>
            <a:r>
              <a:rPr lang="en-US" sz="4000" dirty="0" smtClean="0"/>
              <a:t>Availability of innovative technologies &amp; solutions</a:t>
            </a:r>
          </a:p>
          <a:p>
            <a:pPr marL="342900" indent="-342900">
              <a:buClr>
                <a:srgbClr val="92D050"/>
              </a:buClr>
              <a:buFont typeface="Wingdings" panose="05000000000000000000" pitchFamily="2" charset="2"/>
              <a:buChar char="ü"/>
            </a:pPr>
            <a:endParaRPr lang="en-US" sz="4000" dirty="0" smtClean="0"/>
          </a:p>
          <a:p>
            <a:pPr marL="342900" indent="-342900">
              <a:buClr>
                <a:srgbClr val="92D050"/>
              </a:buClr>
              <a:buFont typeface="Wingdings" panose="05000000000000000000" pitchFamily="2" charset="2"/>
              <a:buChar char="ü"/>
            </a:pPr>
            <a:r>
              <a:rPr lang="en-US" sz="4000" dirty="0" smtClean="0"/>
              <a:t>Input for market scenario of the project</a:t>
            </a:r>
          </a:p>
          <a:p>
            <a:endParaRPr lang="it-IT" sz="2400" dirty="0"/>
          </a:p>
        </p:txBody>
      </p:sp>
    </p:spTree>
    <p:extLst>
      <p:ext uri="{BB962C8B-B14F-4D97-AF65-F5344CB8AC3E}">
        <p14:creationId xmlns:p14="http://schemas.microsoft.com/office/powerpoint/2010/main" val="7780934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8" name="Rettangolo 7"/>
          <p:cNvSpPr/>
          <p:nvPr/>
        </p:nvSpPr>
        <p:spPr>
          <a:xfrm>
            <a:off x="1162050" y="198711"/>
            <a:ext cx="10001250"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Structure of the questionnaire</a:t>
            </a:r>
            <a:r>
              <a:rPr lang="en-GB" dirty="0" smtClean="0">
                <a:solidFill>
                  <a:srgbClr val="189BDC"/>
                </a:solidFill>
                <a:latin typeface="Century Gothic" pitchFamily="34" charset="0"/>
                <a:cs typeface="Times New Roman" pitchFamily="18" charset="0"/>
              </a:rPr>
              <a:t> </a:t>
            </a:r>
            <a:endParaRPr lang="it-IT" dirty="0"/>
          </a:p>
        </p:txBody>
      </p:sp>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sp>
        <p:nvSpPr>
          <p:cNvPr id="2" name="CasellaDiTesto 1"/>
          <p:cNvSpPr txBox="1"/>
          <p:nvPr/>
        </p:nvSpPr>
        <p:spPr>
          <a:xfrm>
            <a:off x="551980" y="901742"/>
            <a:ext cx="10858500" cy="707886"/>
          </a:xfrm>
          <a:prstGeom prst="rect">
            <a:avLst/>
          </a:prstGeom>
          <a:noFill/>
        </p:spPr>
        <p:txBody>
          <a:bodyPr wrap="square" rtlCol="0">
            <a:spAutoFit/>
          </a:bodyPr>
          <a:lstStyle/>
          <a:p>
            <a:pPr algn="ctr"/>
            <a:r>
              <a:rPr lang="en-US" sz="4000" b="1" dirty="0" smtClean="0">
                <a:solidFill>
                  <a:schemeClr val="accent1">
                    <a:lumMod val="50000"/>
                  </a:schemeClr>
                </a:solidFill>
                <a:latin typeface="Century Gothic" panose="020B0502020202020204" pitchFamily="34" charset="0"/>
              </a:rPr>
              <a:t>13 CHAPTERS</a:t>
            </a:r>
            <a:endParaRPr lang="en-US" sz="4000" b="1" dirty="0">
              <a:solidFill>
                <a:schemeClr val="accent1">
                  <a:lumMod val="50000"/>
                </a:schemeClr>
              </a:solidFill>
              <a:latin typeface="Century Gothic" panose="020B0502020202020204" pitchFamily="34" charset="0"/>
            </a:endParaRPr>
          </a:p>
        </p:txBody>
      </p:sp>
      <p:sp>
        <p:nvSpPr>
          <p:cNvPr id="3" name="Ovale 2"/>
          <p:cNvSpPr/>
          <p:nvPr/>
        </p:nvSpPr>
        <p:spPr>
          <a:xfrm>
            <a:off x="4258893" y="2260600"/>
            <a:ext cx="2708629" cy="2168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accent1">
                    <a:lumMod val="50000"/>
                  </a:schemeClr>
                </a:solidFill>
                <a:latin typeface="Century Gothic" panose="020B0502020202020204" pitchFamily="34" charset="0"/>
              </a:rPr>
              <a:t>EUCISE 2020</a:t>
            </a:r>
          </a:p>
          <a:p>
            <a:pPr algn="ctr"/>
            <a:r>
              <a:rPr lang="en-US" sz="2000" b="1" dirty="0" smtClean="0">
                <a:solidFill>
                  <a:schemeClr val="accent1">
                    <a:lumMod val="50000"/>
                  </a:schemeClr>
                </a:solidFill>
                <a:latin typeface="Century Gothic" panose="020B0502020202020204" pitchFamily="34" charset="0"/>
              </a:rPr>
              <a:t>Industry </a:t>
            </a:r>
          </a:p>
          <a:p>
            <a:pPr algn="ctr"/>
            <a:r>
              <a:rPr lang="en-US" sz="2000" b="1" dirty="0" smtClean="0">
                <a:solidFill>
                  <a:schemeClr val="accent1">
                    <a:lumMod val="50000"/>
                  </a:schemeClr>
                </a:solidFill>
                <a:latin typeface="Century Gothic" panose="020B0502020202020204" pitchFamily="34" charset="0"/>
              </a:rPr>
              <a:t>Questionnaire</a:t>
            </a:r>
            <a:endParaRPr lang="en-US" sz="2000" b="1" dirty="0">
              <a:solidFill>
                <a:schemeClr val="accent1">
                  <a:lumMod val="50000"/>
                </a:schemeClr>
              </a:solidFill>
              <a:latin typeface="Century Gothic" panose="020B0502020202020204" pitchFamily="34" charset="0"/>
            </a:endParaRPr>
          </a:p>
        </p:txBody>
      </p:sp>
      <p:sp>
        <p:nvSpPr>
          <p:cNvPr id="9" name="Doppia parentesi graffa 8"/>
          <p:cNvSpPr/>
          <p:nvPr/>
        </p:nvSpPr>
        <p:spPr>
          <a:xfrm>
            <a:off x="2864756" y="1714500"/>
            <a:ext cx="5704769" cy="3114989"/>
          </a:xfrm>
          <a:prstGeom prst="brace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0" name="CasellaDiTesto 9"/>
          <p:cNvSpPr txBox="1"/>
          <p:nvPr/>
        </p:nvSpPr>
        <p:spPr>
          <a:xfrm>
            <a:off x="501180" y="1365250"/>
            <a:ext cx="2457460" cy="4616648"/>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accent1">
                    <a:lumMod val="50000"/>
                  </a:schemeClr>
                </a:solidFill>
                <a:latin typeface="Century Gothic" panose="020B0502020202020204" pitchFamily="34" charset="0"/>
              </a:rPr>
              <a:t>Introducing the challenge</a:t>
            </a:r>
          </a:p>
          <a:p>
            <a:pPr marL="285750" indent="-285750">
              <a:buFont typeface="Arial" panose="020B0604020202020204" pitchFamily="34" charset="0"/>
              <a:buChar char="•"/>
            </a:pPr>
            <a:r>
              <a:rPr lang="en-US" dirty="0" smtClean="0">
                <a:solidFill>
                  <a:schemeClr val="accent1">
                    <a:lumMod val="50000"/>
                  </a:schemeClr>
                </a:solidFill>
                <a:latin typeface="Century Gothic" panose="020B0502020202020204" pitchFamily="34" charset="0"/>
              </a:rPr>
              <a:t>Understanding the challenge</a:t>
            </a:r>
          </a:p>
          <a:p>
            <a:pPr marL="285750" indent="-285750">
              <a:buFont typeface="Arial" panose="020B0604020202020204" pitchFamily="34" charset="0"/>
              <a:buChar char="•"/>
            </a:pPr>
            <a:r>
              <a:rPr lang="en-US" dirty="0" smtClean="0">
                <a:solidFill>
                  <a:schemeClr val="accent1">
                    <a:lumMod val="50000"/>
                  </a:schemeClr>
                </a:solidFill>
                <a:latin typeface="Century Gothic" panose="020B0502020202020204" pitchFamily="34" charset="0"/>
              </a:rPr>
              <a:t>Functions to support Users’ operational tasks</a:t>
            </a:r>
          </a:p>
          <a:p>
            <a:pPr marL="285750" indent="-285750">
              <a:buFont typeface="Arial" panose="020B0604020202020204" pitchFamily="34" charset="0"/>
              <a:buChar char="•"/>
            </a:pPr>
            <a:r>
              <a:rPr lang="en-US" dirty="0" smtClean="0">
                <a:solidFill>
                  <a:schemeClr val="accent1">
                    <a:lumMod val="50000"/>
                  </a:schemeClr>
                </a:solidFill>
                <a:latin typeface="Century Gothic" panose="020B0502020202020204" pitchFamily="34" charset="0"/>
              </a:rPr>
              <a:t>Identification &amp; Authentication</a:t>
            </a:r>
          </a:p>
          <a:p>
            <a:pPr marL="285750" indent="-285750">
              <a:buFont typeface="Arial" panose="020B0604020202020204" pitchFamily="34" charset="0"/>
              <a:buChar char="•"/>
            </a:pPr>
            <a:r>
              <a:rPr lang="en-US" dirty="0" smtClean="0">
                <a:solidFill>
                  <a:schemeClr val="accent1">
                    <a:lumMod val="50000"/>
                  </a:schemeClr>
                </a:solidFill>
                <a:latin typeface="Century Gothic" panose="020B0502020202020204" pitchFamily="34" charset="0"/>
              </a:rPr>
              <a:t>Information Exchange</a:t>
            </a:r>
          </a:p>
          <a:p>
            <a:pPr marL="285750" indent="-285750">
              <a:buFont typeface="Arial" panose="020B0604020202020204" pitchFamily="34" charset="0"/>
              <a:buChar char="•"/>
            </a:pPr>
            <a:r>
              <a:rPr lang="en-US" sz="2000" dirty="0" smtClean="0">
                <a:solidFill>
                  <a:schemeClr val="accent1">
                    <a:lumMod val="50000"/>
                  </a:schemeClr>
                </a:solidFill>
                <a:latin typeface="Century Gothic" panose="020B0502020202020204" pitchFamily="34" charset="0"/>
              </a:rPr>
              <a:t>Collaboration Services</a:t>
            </a:r>
          </a:p>
          <a:p>
            <a:pPr marL="285750" indent="-285750">
              <a:buFont typeface="Arial" panose="020B0604020202020204" pitchFamily="34" charset="0"/>
              <a:buChar char="•"/>
            </a:pPr>
            <a:r>
              <a:rPr lang="en-US" sz="2000" dirty="0" smtClean="0">
                <a:solidFill>
                  <a:schemeClr val="accent1">
                    <a:lumMod val="50000"/>
                  </a:schemeClr>
                </a:solidFill>
                <a:latin typeface="Century Gothic" panose="020B0502020202020204" pitchFamily="34" charset="0"/>
              </a:rPr>
              <a:t>Multicast Pattern</a:t>
            </a:r>
            <a:endParaRPr lang="en-US" dirty="0" smtClean="0">
              <a:solidFill>
                <a:schemeClr val="accent1">
                  <a:lumMod val="50000"/>
                </a:schemeClr>
              </a:solidFill>
              <a:latin typeface="Century Gothic" panose="020B0502020202020204" pitchFamily="34" charset="0"/>
            </a:endParaRPr>
          </a:p>
          <a:p>
            <a:endParaRPr lang="en-US" dirty="0">
              <a:solidFill>
                <a:schemeClr val="accent1">
                  <a:lumMod val="50000"/>
                </a:schemeClr>
              </a:solidFill>
              <a:latin typeface="Century Gothic" panose="020B0502020202020204" pitchFamily="34" charset="0"/>
            </a:endParaRPr>
          </a:p>
        </p:txBody>
      </p:sp>
      <p:sp>
        <p:nvSpPr>
          <p:cNvPr id="28" name="CasellaDiTesto 27"/>
          <p:cNvSpPr txBox="1"/>
          <p:nvPr/>
        </p:nvSpPr>
        <p:spPr>
          <a:xfrm>
            <a:off x="8604440" y="1841500"/>
            <a:ext cx="3397060" cy="3139321"/>
          </a:xfrm>
          <a:prstGeom prst="rect">
            <a:avLst/>
          </a:prstGeom>
          <a:noFill/>
        </p:spPr>
        <p:txBody>
          <a:bodyPr wrap="square" rtlCol="0">
            <a:spAutoFit/>
          </a:bodyPr>
          <a:lstStyle>
            <a:defPPr>
              <a:defRPr lang="it-IT"/>
            </a:defPPr>
            <a:lvl1pPr marL="285750" indent="-285750">
              <a:buFont typeface="Arial" panose="020B0604020202020204" pitchFamily="34" charset="0"/>
              <a:buChar char="•"/>
              <a:defRPr sz="1500">
                <a:solidFill>
                  <a:schemeClr val="accent1">
                    <a:lumMod val="50000"/>
                  </a:schemeClr>
                </a:solidFill>
                <a:latin typeface="Century Gothic" panose="020B0502020202020204" pitchFamily="34" charset="0"/>
              </a:defRPr>
            </a:lvl1pPr>
          </a:lstStyle>
          <a:p>
            <a:r>
              <a:rPr lang="en-US" sz="1800" dirty="0" smtClean="0"/>
              <a:t>SOA - Service Oriented Architecture</a:t>
            </a:r>
          </a:p>
          <a:p>
            <a:r>
              <a:rPr lang="en-US" sz="1800" dirty="0" smtClean="0"/>
              <a:t>Data Classification and Access Rights</a:t>
            </a:r>
          </a:p>
          <a:p>
            <a:r>
              <a:rPr lang="en-US" sz="1800" dirty="0" smtClean="0"/>
              <a:t>HMI (Human Machine Interface</a:t>
            </a:r>
          </a:p>
          <a:p>
            <a:r>
              <a:rPr lang="en-US" sz="1800" dirty="0" smtClean="0"/>
              <a:t>Standards</a:t>
            </a:r>
          </a:p>
          <a:p>
            <a:r>
              <a:rPr lang="en-US" sz="1800" dirty="0" smtClean="0"/>
              <a:t>TRL-Technology Readiness Level</a:t>
            </a:r>
          </a:p>
          <a:p>
            <a:r>
              <a:rPr lang="en-US" sz="1800" dirty="0" smtClean="0"/>
              <a:t>Public Infrastructure</a:t>
            </a:r>
          </a:p>
          <a:p>
            <a:r>
              <a:rPr lang="en-US" sz="1800" dirty="0" smtClean="0"/>
              <a:t>Final questions</a:t>
            </a:r>
            <a:endParaRPr lang="en-US" sz="1800" dirty="0"/>
          </a:p>
        </p:txBody>
      </p:sp>
    </p:spTree>
    <p:extLst>
      <p:ext uri="{BB962C8B-B14F-4D97-AF65-F5344CB8AC3E}">
        <p14:creationId xmlns:p14="http://schemas.microsoft.com/office/powerpoint/2010/main" val="37523719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8" name="Rettangolo 7"/>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graphicFrame>
        <p:nvGraphicFramePr>
          <p:cNvPr id="25" name="Grafico 24"/>
          <p:cNvGraphicFramePr>
            <a:graphicFrameLocks/>
          </p:cNvGraphicFramePr>
          <p:nvPr>
            <p:extLst>
              <p:ext uri="{D42A27DB-BD31-4B8C-83A1-F6EECF244321}">
                <p14:modId xmlns:p14="http://schemas.microsoft.com/office/powerpoint/2010/main" val="2816065917"/>
              </p:ext>
            </p:extLst>
          </p:nvPr>
        </p:nvGraphicFramePr>
        <p:xfrm>
          <a:off x="3256845" y="2231204"/>
          <a:ext cx="5448770" cy="3255196"/>
        </p:xfrm>
        <a:graphic>
          <a:graphicData uri="http://schemas.openxmlformats.org/drawingml/2006/chart">
            <c:chart xmlns:c="http://schemas.openxmlformats.org/drawingml/2006/chart" xmlns:r="http://schemas.openxmlformats.org/officeDocument/2006/relationships" r:id="rId21"/>
          </a:graphicData>
        </a:graphic>
      </p:graphicFrame>
      <p:sp>
        <p:nvSpPr>
          <p:cNvPr id="26" name="CasellaDiTesto 25"/>
          <p:cNvSpPr txBox="1"/>
          <p:nvPr/>
        </p:nvSpPr>
        <p:spPr>
          <a:xfrm>
            <a:off x="1078634" y="836712"/>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Replies per type of organization</a:t>
            </a:r>
          </a:p>
          <a:p>
            <a:pPr algn="ctr"/>
            <a:endParaRPr lang="en-US" dirty="0">
              <a:solidFill>
                <a:schemeClr val="accent1">
                  <a:lumMod val="50000"/>
                </a:schemeClr>
              </a:solidFill>
              <a:latin typeface="Century Gothic" panose="020B0502020202020204" pitchFamily="34" charset="0"/>
            </a:endParaRPr>
          </a:p>
        </p:txBody>
      </p:sp>
    </p:spTree>
    <p:extLst>
      <p:ext uri="{BB962C8B-B14F-4D97-AF65-F5344CB8AC3E}">
        <p14:creationId xmlns:p14="http://schemas.microsoft.com/office/powerpoint/2010/main" val="32618767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graphicFrame>
        <p:nvGraphicFramePr>
          <p:cNvPr id="24" name="Grafico 23"/>
          <p:cNvGraphicFramePr>
            <a:graphicFrameLocks/>
          </p:cNvGraphicFramePr>
          <p:nvPr>
            <p:extLst>
              <p:ext uri="{D42A27DB-BD31-4B8C-83A1-F6EECF244321}">
                <p14:modId xmlns:p14="http://schemas.microsoft.com/office/powerpoint/2010/main" val="2070713639"/>
              </p:ext>
            </p:extLst>
          </p:nvPr>
        </p:nvGraphicFramePr>
        <p:xfrm>
          <a:off x="2266754" y="1973997"/>
          <a:ext cx="7679778" cy="3681472"/>
        </p:xfrm>
        <a:graphic>
          <a:graphicData uri="http://schemas.openxmlformats.org/drawingml/2006/chart">
            <c:chart xmlns:c="http://schemas.openxmlformats.org/drawingml/2006/chart" xmlns:r="http://schemas.openxmlformats.org/officeDocument/2006/relationships" r:id="rId21"/>
          </a:graphicData>
        </a:graphic>
      </p:graphicFrame>
      <p:sp>
        <p:nvSpPr>
          <p:cNvPr id="25" name="CasellaDiTesto 24"/>
          <p:cNvSpPr txBox="1"/>
          <p:nvPr/>
        </p:nvSpPr>
        <p:spPr>
          <a:xfrm>
            <a:off x="1078634" y="989112"/>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Replies per nationality</a:t>
            </a:r>
          </a:p>
          <a:p>
            <a:pPr algn="ctr"/>
            <a:endParaRPr lang="en-US" dirty="0">
              <a:solidFill>
                <a:schemeClr val="accent1">
                  <a:lumMod val="50000"/>
                </a:schemeClr>
              </a:solidFill>
              <a:latin typeface="Century Gothic" panose="020B0502020202020204" pitchFamily="34" charset="0"/>
            </a:endParaRPr>
          </a:p>
        </p:txBody>
      </p:sp>
      <p:sp>
        <p:nvSpPr>
          <p:cNvPr id="26" name="Rettangolo 25"/>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Tree>
    <p:extLst>
      <p:ext uri="{BB962C8B-B14F-4D97-AF65-F5344CB8AC3E}">
        <p14:creationId xmlns:p14="http://schemas.microsoft.com/office/powerpoint/2010/main" val="22448859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graphicFrame>
        <p:nvGraphicFramePr>
          <p:cNvPr id="24" name="Grafico 23"/>
          <p:cNvGraphicFramePr>
            <a:graphicFrameLocks/>
          </p:cNvGraphicFramePr>
          <p:nvPr>
            <p:extLst>
              <p:ext uri="{D42A27DB-BD31-4B8C-83A1-F6EECF244321}">
                <p14:modId xmlns:p14="http://schemas.microsoft.com/office/powerpoint/2010/main" val="3570399439"/>
              </p:ext>
            </p:extLst>
          </p:nvPr>
        </p:nvGraphicFramePr>
        <p:xfrm>
          <a:off x="2059612" y="1486417"/>
          <a:ext cx="8601708" cy="4416250"/>
        </p:xfrm>
        <a:graphic>
          <a:graphicData uri="http://schemas.openxmlformats.org/drawingml/2006/chart">
            <c:chart xmlns:c="http://schemas.openxmlformats.org/drawingml/2006/chart" xmlns:r="http://schemas.openxmlformats.org/officeDocument/2006/relationships" r:id="rId21"/>
          </a:graphicData>
        </a:graphic>
      </p:graphicFrame>
      <p:sp>
        <p:nvSpPr>
          <p:cNvPr id="26" name="Rettangolo 25"/>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
        <p:nvSpPr>
          <p:cNvPr id="9" name="Rettangolo 8"/>
          <p:cNvSpPr/>
          <p:nvPr/>
        </p:nvSpPr>
        <p:spPr>
          <a:xfrm>
            <a:off x="1587500" y="1143000"/>
            <a:ext cx="9880450" cy="1155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9" name="CasellaDiTesto 28"/>
          <p:cNvSpPr txBox="1"/>
          <p:nvPr/>
        </p:nvSpPr>
        <p:spPr>
          <a:xfrm>
            <a:off x="1078634" y="836712"/>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Understanding the challenge</a:t>
            </a:r>
          </a:p>
          <a:p>
            <a:pPr algn="ctr"/>
            <a:endParaRPr lang="en-US" dirty="0">
              <a:solidFill>
                <a:schemeClr val="accent1">
                  <a:lumMod val="50000"/>
                </a:schemeClr>
              </a:solidFill>
              <a:latin typeface="Century Gothic" panose="020B0502020202020204" pitchFamily="34" charset="0"/>
            </a:endParaRPr>
          </a:p>
        </p:txBody>
      </p:sp>
    </p:spTree>
    <p:extLst>
      <p:ext uri="{BB962C8B-B14F-4D97-AF65-F5344CB8AC3E}">
        <p14:creationId xmlns:p14="http://schemas.microsoft.com/office/powerpoint/2010/main" val="36644067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467544"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sp>
        <p:nvSpPr>
          <p:cNvPr id="24" name="Rettangolo 23"/>
          <p:cNvSpPr/>
          <p:nvPr/>
        </p:nvSpPr>
        <p:spPr>
          <a:xfrm>
            <a:off x="3047448" y="1879600"/>
            <a:ext cx="6223552" cy="3695699"/>
          </a:xfrm>
          <a:prstGeom prst="rect">
            <a:avLst/>
          </a:prstGeom>
          <a:solidFill>
            <a:schemeClr val="accent1">
              <a:tint val="66000"/>
              <a:satMod val="1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en-US" sz="3200" b="1" dirty="0" smtClean="0">
                <a:solidFill>
                  <a:schemeClr val="accent1">
                    <a:lumMod val="50000"/>
                  </a:schemeClr>
                </a:solidFill>
                <a:latin typeface="Century Gothic" pitchFamily="34" charset="0"/>
              </a:rPr>
              <a:t>Monitoring</a:t>
            </a:r>
          </a:p>
          <a:p>
            <a:pPr>
              <a:buFont typeface="Arial" pitchFamily="34" charset="0"/>
              <a:buChar char="•"/>
            </a:pPr>
            <a:r>
              <a:rPr lang="en-US" sz="3200" b="1" dirty="0" smtClean="0">
                <a:solidFill>
                  <a:schemeClr val="accent1">
                    <a:lumMod val="50000"/>
                  </a:schemeClr>
                </a:solidFill>
                <a:latin typeface="Century Gothic" pitchFamily="34" charset="0"/>
              </a:rPr>
              <a:t>Detection</a:t>
            </a:r>
          </a:p>
          <a:p>
            <a:pPr>
              <a:buFont typeface="Arial" pitchFamily="34" charset="0"/>
              <a:buChar char="•"/>
            </a:pPr>
            <a:r>
              <a:rPr lang="en-US" sz="3200" b="1" dirty="0" smtClean="0">
                <a:solidFill>
                  <a:schemeClr val="accent1">
                    <a:lumMod val="50000"/>
                  </a:schemeClr>
                </a:solidFill>
                <a:latin typeface="Century Gothic" pitchFamily="34" charset="0"/>
              </a:rPr>
              <a:t>Verification</a:t>
            </a:r>
          </a:p>
          <a:p>
            <a:pPr>
              <a:buFont typeface="Arial" pitchFamily="34" charset="0"/>
              <a:buChar char="•"/>
            </a:pPr>
            <a:r>
              <a:rPr lang="en-US" sz="3200" b="1" dirty="0" smtClean="0">
                <a:solidFill>
                  <a:schemeClr val="accent1">
                    <a:lumMod val="50000"/>
                  </a:schemeClr>
                </a:solidFill>
                <a:latin typeface="Century Gothic" pitchFamily="34" charset="0"/>
              </a:rPr>
              <a:t>Communication</a:t>
            </a:r>
          </a:p>
          <a:p>
            <a:pPr>
              <a:buFont typeface="Arial" pitchFamily="34" charset="0"/>
              <a:buChar char="•"/>
            </a:pPr>
            <a:r>
              <a:rPr lang="en-US" sz="3200" b="1" dirty="0" smtClean="0">
                <a:solidFill>
                  <a:schemeClr val="accent1">
                    <a:lumMod val="50000"/>
                  </a:schemeClr>
                </a:solidFill>
                <a:latin typeface="Century Gothic" pitchFamily="34" charset="0"/>
              </a:rPr>
              <a:t>Decision</a:t>
            </a:r>
          </a:p>
          <a:p>
            <a:pPr>
              <a:buFont typeface="Arial" pitchFamily="34" charset="0"/>
              <a:buChar char="•"/>
            </a:pPr>
            <a:r>
              <a:rPr lang="en-US" sz="3200" b="1" dirty="0" smtClean="0">
                <a:solidFill>
                  <a:schemeClr val="accent1">
                    <a:lumMod val="50000"/>
                  </a:schemeClr>
                </a:solidFill>
                <a:latin typeface="Century Gothic" pitchFamily="34" charset="0"/>
              </a:rPr>
              <a:t>Planning</a:t>
            </a:r>
          </a:p>
          <a:p>
            <a:pPr>
              <a:buFont typeface="Arial" pitchFamily="34" charset="0"/>
              <a:buChar char="•"/>
            </a:pPr>
            <a:r>
              <a:rPr lang="en-US" sz="3200" b="1" dirty="0" smtClean="0">
                <a:solidFill>
                  <a:schemeClr val="accent1">
                    <a:lumMod val="50000"/>
                  </a:schemeClr>
                </a:solidFill>
                <a:latin typeface="Century Gothic" pitchFamily="34" charset="0"/>
              </a:rPr>
              <a:t>Reporting results </a:t>
            </a:r>
            <a:endParaRPr lang="en-US" sz="3200" b="1" dirty="0">
              <a:solidFill>
                <a:schemeClr val="accent1">
                  <a:lumMod val="50000"/>
                </a:schemeClr>
              </a:solidFill>
              <a:latin typeface="Century Gothic" pitchFamily="34" charset="0"/>
            </a:endParaRPr>
          </a:p>
        </p:txBody>
      </p:sp>
      <p:sp>
        <p:nvSpPr>
          <p:cNvPr id="25" name="CasellaDiTesto 24"/>
          <p:cNvSpPr txBox="1"/>
          <p:nvPr/>
        </p:nvSpPr>
        <p:spPr>
          <a:xfrm>
            <a:off x="581844" y="989112"/>
            <a:ext cx="11000406"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Functions to support users’ operational task</a:t>
            </a:r>
          </a:p>
          <a:p>
            <a:pPr algn="ctr"/>
            <a:endParaRPr lang="en-US" dirty="0">
              <a:solidFill>
                <a:schemeClr val="accent1">
                  <a:lumMod val="50000"/>
                </a:schemeClr>
              </a:solidFill>
              <a:latin typeface="Century Gothic" panose="020B0502020202020204" pitchFamily="34" charset="0"/>
            </a:endParaRPr>
          </a:p>
        </p:txBody>
      </p:sp>
      <p:sp>
        <p:nvSpPr>
          <p:cNvPr id="26" name="Rettangolo 25"/>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Tree>
    <p:extLst>
      <p:ext uri="{BB962C8B-B14F-4D97-AF65-F5344CB8AC3E}">
        <p14:creationId xmlns:p14="http://schemas.microsoft.com/office/powerpoint/2010/main" val="12730143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ttore 1 3"/>
          <p:cNvCxnSpPr/>
          <p:nvPr/>
        </p:nvCxnSpPr>
        <p:spPr>
          <a:xfrm>
            <a:off x="251520" y="836712"/>
            <a:ext cx="11645205" cy="1488"/>
          </a:xfrm>
          <a:prstGeom prst="line">
            <a:avLst/>
          </a:prstGeom>
          <a:ln w="28575">
            <a:solidFill>
              <a:srgbClr val="FFC000"/>
            </a:solidFill>
          </a:ln>
          <a:effectLst>
            <a:innerShdw blurRad="63500" dist="50800" dir="5400000">
              <a:prstClr val="black">
                <a:alpha val="50000"/>
              </a:prstClr>
            </a:innerShdw>
            <a:reflection blurRad="6350" stA="52000" endA="300" endPos="35000" dir="5400000" sy="-100000" algn="bl" rotWithShape="0"/>
          </a:effectLst>
        </p:spPr>
        <p:style>
          <a:lnRef idx="1">
            <a:schemeClr val="accent1"/>
          </a:lnRef>
          <a:fillRef idx="0">
            <a:schemeClr val="accent1"/>
          </a:fillRef>
          <a:effectRef idx="0">
            <a:schemeClr val="accent1"/>
          </a:effectRef>
          <a:fontRef idx="minor">
            <a:schemeClr val="tx1"/>
          </a:fontRef>
        </p:style>
      </p:cxnSp>
      <p:pic>
        <p:nvPicPr>
          <p:cNvPr id="6" name="4B076845-ADFA-428A-AA0E-D1F7B70E4DB7" descr="cid:4B076845-ADFA-428A-AA0E-D1F7B70E4DB7"/>
          <p:cNvPicPr>
            <a:picLocks noChangeAspect="1" noChangeArrowheads="1"/>
          </p:cNvPicPr>
          <p:nvPr/>
        </p:nvPicPr>
        <p:blipFill>
          <a:blip r:embed="rId3" cstate="print"/>
          <a:srcRect/>
          <a:stretch>
            <a:fillRect/>
          </a:stretch>
        </p:blipFill>
        <p:spPr bwMode="auto">
          <a:xfrm>
            <a:off x="522806" y="116632"/>
            <a:ext cx="620688" cy="620688"/>
          </a:xfrm>
          <a:prstGeom prst="rect">
            <a:avLst/>
          </a:prstGeom>
          <a:noFill/>
          <a:ln w="9525">
            <a:noFill/>
            <a:miter lim="800000"/>
            <a:headEnd/>
            <a:tailEnd/>
          </a:ln>
        </p:spPr>
      </p:pic>
      <p:pic>
        <p:nvPicPr>
          <p:cNvPr id="7" name="Immagine 6"/>
          <p:cNvPicPr>
            <a:picLocks noChangeAspect="1"/>
          </p:cNvPicPr>
          <p:nvPr/>
        </p:nvPicPr>
        <p:blipFill>
          <a:blip r:embed="rId4" cstate="print"/>
          <a:stretch>
            <a:fillRect/>
          </a:stretch>
        </p:blipFill>
        <p:spPr>
          <a:xfrm>
            <a:off x="11249025" y="262749"/>
            <a:ext cx="437850" cy="474571"/>
          </a:xfrm>
          <a:prstGeom prst="rect">
            <a:avLst/>
          </a:prstGeom>
        </p:spPr>
      </p:pic>
      <p:sp>
        <p:nvSpPr>
          <p:cNvPr id="2073" name="CasellaDiTesto 2072"/>
          <p:cNvSpPr txBox="1"/>
          <p:nvPr/>
        </p:nvSpPr>
        <p:spPr>
          <a:xfrm>
            <a:off x="467544" y="6057900"/>
            <a:ext cx="11333931" cy="784830"/>
          </a:xfrm>
          <a:prstGeom prst="rect">
            <a:avLst/>
          </a:prstGeom>
          <a:noFill/>
        </p:spPr>
        <p:txBody>
          <a:bodyPr wrap="square" rtlCol="0">
            <a:spAutoFit/>
          </a:bodyPr>
          <a:lstStyle/>
          <a:p>
            <a:r>
              <a:rPr lang="en-GB" sz="900" dirty="0" smtClean="0">
                <a:solidFill>
                  <a:schemeClr val="tx2"/>
                </a:solidFill>
                <a:latin typeface="Century Gothic" pitchFamily="34" charset="0"/>
                <a:cs typeface="Times New Roman" pitchFamily="18" charset="0"/>
              </a:rPr>
              <a:t> EUCISE 2020 has received funding from the European Union’s seventh framework programme under grant agreement no: 608385</a:t>
            </a:r>
          </a:p>
          <a:p>
            <a:r>
              <a:rPr lang="en-GB" sz="900" dirty="0">
                <a:solidFill>
                  <a:schemeClr val="tx2"/>
                </a:solidFill>
                <a:latin typeface="Century Gothic" pitchFamily="34" charset="0"/>
                <a:cs typeface="Times New Roman" pitchFamily="18" charset="0"/>
              </a:rPr>
              <a:t> </a:t>
            </a:r>
            <a:r>
              <a:rPr lang="en-GB" sz="900" dirty="0" smtClean="0">
                <a:solidFill>
                  <a:schemeClr val="tx2"/>
                </a:solidFill>
                <a:latin typeface="Century Gothic" pitchFamily="34" charset="0"/>
                <a:cs typeface="Times New Roman" pitchFamily="18" charset="0"/>
              </a:rPr>
              <a:t>Participating Countries:</a:t>
            </a:r>
          </a:p>
          <a:p>
            <a:r>
              <a:rPr lang="en-GB" sz="900" dirty="0" smtClean="0">
                <a:solidFill>
                  <a:schemeClr val="tx2"/>
                </a:solidFill>
                <a:latin typeface="Century Gothic" pitchFamily="34" charset="0"/>
                <a:cs typeface="Times New Roman" pitchFamily="18" charset="0"/>
              </a:rPr>
              <a:t>                                     </a:t>
            </a:r>
          </a:p>
          <a:p>
            <a:r>
              <a:rPr lang="it-IT" dirty="0" smtClean="0"/>
              <a:t>                                                       </a:t>
            </a:r>
            <a:endParaRPr lang="it-IT" dirty="0"/>
          </a:p>
        </p:txBody>
      </p:sp>
      <p:pic>
        <p:nvPicPr>
          <p:cNvPr id="73" name="Immagine 72" descr="https://upload.wikimedia.org/wikipedia/commons/thumb/b/b7/Flag_of_Europe.svg/2000px-Flag_of_Europe.svg.png"/>
          <p:cNvPicPr/>
          <p:nvPr/>
        </p:nvPicPr>
        <p:blipFill>
          <a:blip r:embed="rId5" cstate="print"/>
          <a:srcRect/>
          <a:stretch>
            <a:fillRect/>
          </a:stretch>
        </p:blipFill>
        <p:spPr bwMode="auto">
          <a:xfrm>
            <a:off x="251998" y="6089323"/>
            <a:ext cx="321023" cy="256515"/>
          </a:xfrm>
          <a:prstGeom prst="rect">
            <a:avLst/>
          </a:prstGeom>
          <a:noFill/>
          <a:ln w="9525">
            <a:noFill/>
            <a:miter lim="800000"/>
            <a:headEnd/>
            <a:tailEnd/>
          </a:ln>
        </p:spPr>
      </p:pic>
      <p:pic>
        <p:nvPicPr>
          <p:cNvPr id="74" name="Immagine 73" descr="https://upload.wikimedia.org/wikipedia/commons/thumb/9/9a/Flag_of_Bulgaria.svg/2000px-Flag_of_Bulgaria.svg.png"/>
          <p:cNvPicPr/>
          <p:nvPr/>
        </p:nvPicPr>
        <p:blipFill>
          <a:blip r:embed="rId6" cstate="print"/>
          <a:srcRect/>
          <a:stretch>
            <a:fillRect/>
          </a:stretch>
        </p:blipFill>
        <p:spPr bwMode="auto">
          <a:xfrm>
            <a:off x="2566306" y="6420357"/>
            <a:ext cx="298450" cy="179705"/>
          </a:xfrm>
          <a:prstGeom prst="rect">
            <a:avLst/>
          </a:prstGeom>
          <a:noFill/>
          <a:ln w="9525">
            <a:noFill/>
            <a:miter lim="800000"/>
            <a:headEnd/>
            <a:tailEnd/>
          </a:ln>
        </p:spPr>
      </p:pic>
      <p:pic>
        <p:nvPicPr>
          <p:cNvPr id="75" name="Immagine 74" descr="https://upload.wikimedia.org/wikipedia/commons/thumb/9/9c/Flag_of_Denmark.svg/2000px-Flag_of_Denmark.svg.png"/>
          <p:cNvPicPr/>
          <p:nvPr/>
        </p:nvPicPr>
        <p:blipFill>
          <a:blip r:embed="rId7" cstate="print"/>
          <a:srcRect/>
          <a:stretch>
            <a:fillRect/>
          </a:stretch>
        </p:blipFill>
        <p:spPr bwMode="auto">
          <a:xfrm>
            <a:off x="3009440" y="6432133"/>
            <a:ext cx="237490" cy="179705"/>
          </a:xfrm>
          <a:prstGeom prst="rect">
            <a:avLst/>
          </a:prstGeom>
          <a:noFill/>
          <a:ln w="9525">
            <a:noFill/>
            <a:miter lim="800000"/>
            <a:headEnd/>
            <a:tailEnd/>
          </a:ln>
        </p:spPr>
      </p:pic>
      <p:pic>
        <p:nvPicPr>
          <p:cNvPr id="76" name="Immagine 75" descr="https://upload.wikimedia.org/wikipedia/commons/thumb/8/86/Flag_of_Germany_(3-2_aspect_ratio).svg/2000px-Flag_of_Germany_(3-2_aspect_ratio).svg.png"/>
          <p:cNvPicPr/>
          <p:nvPr/>
        </p:nvPicPr>
        <p:blipFill>
          <a:blip r:embed="rId8" cstate="print"/>
          <a:srcRect/>
          <a:stretch>
            <a:fillRect/>
          </a:stretch>
        </p:blipFill>
        <p:spPr bwMode="auto">
          <a:xfrm>
            <a:off x="3374660" y="6429014"/>
            <a:ext cx="269875" cy="179705"/>
          </a:xfrm>
          <a:prstGeom prst="rect">
            <a:avLst/>
          </a:prstGeom>
          <a:noFill/>
          <a:ln w="9525">
            <a:noFill/>
            <a:miter lim="800000"/>
            <a:headEnd/>
            <a:tailEnd/>
          </a:ln>
        </p:spPr>
      </p:pic>
      <p:pic>
        <p:nvPicPr>
          <p:cNvPr id="77" name="Immagine 76" descr="https://upload.wikimedia.org/wikipedia/commons/thumb/4/45/Flag_of_Ireland.svg/2000px-Flag_of_Ireland.svg.png"/>
          <p:cNvPicPr/>
          <p:nvPr/>
        </p:nvPicPr>
        <p:blipFill>
          <a:blip r:embed="rId9" cstate="print"/>
          <a:srcRect/>
          <a:stretch>
            <a:fillRect/>
          </a:stretch>
        </p:blipFill>
        <p:spPr bwMode="auto">
          <a:xfrm>
            <a:off x="3780482" y="6420357"/>
            <a:ext cx="359410" cy="179705"/>
          </a:xfrm>
          <a:prstGeom prst="rect">
            <a:avLst/>
          </a:prstGeom>
          <a:noFill/>
          <a:ln w="9525">
            <a:noFill/>
            <a:miter lim="800000"/>
            <a:headEnd/>
            <a:tailEnd/>
          </a:ln>
        </p:spPr>
      </p:pic>
      <p:pic>
        <p:nvPicPr>
          <p:cNvPr id="78" name="Immagine 77" descr="http://expandablecontainertrivol.com/wp-content/uploads/2015/03/flag-world-greece.gif"/>
          <p:cNvPicPr/>
          <p:nvPr/>
        </p:nvPicPr>
        <p:blipFill>
          <a:blip r:embed="rId10" cstate="print"/>
          <a:srcRect/>
          <a:stretch>
            <a:fillRect/>
          </a:stretch>
        </p:blipFill>
        <p:spPr bwMode="auto">
          <a:xfrm>
            <a:off x="4258893" y="6425504"/>
            <a:ext cx="269875" cy="179705"/>
          </a:xfrm>
          <a:prstGeom prst="rect">
            <a:avLst/>
          </a:prstGeom>
          <a:noFill/>
          <a:ln w="9525">
            <a:noFill/>
            <a:miter lim="800000"/>
            <a:headEnd/>
            <a:tailEnd/>
          </a:ln>
        </p:spPr>
      </p:pic>
      <p:pic>
        <p:nvPicPr>
          <p:cNvPr id="79" name="Immagine 78" descr="https://upload.wikimedia.org/wikipedia/commons/thumb/c/c6/Flag_of_Spain_(1785-1873_and_1875-1931).svg/2000px-Flag_of_Spain_(1785-1873_and_1875-1931).svg.png"/>
          <p:cNvPicPr/>
          <p:nvPr/>
        </p:nvPicPr>
        <p:blipFill>
          <a:blip r:embed="rId11" cstate="print"/>
          <a:srcRect/>
          <a:stretch>
            <a:fillRect/>
          </a:stretch>
        </p:blipFill>
        <p:spPr bwMode="auto">
          <a:xfrm>
            <a:off x="4661590" y="6429014"/>
            <a:ext cx="269875" cy="179705"/>
          </a:xfrm>
          <a:prstGeom prst="rect">
            <a:avLst/>
          </a:prstGeom>
          <a:noFill/>
          <a:ln w="9525">
            <a:noFill/>
            <a:miter lim="800000"/>
            <a:headEnd/>
            <a:tailEnd/>
          </a:ln>
        </p:spPr>
      </p:pic>
      <p:pic>
        <p:nvPicPr>
          <p:cNvPr id="80" name="Immagine 79" descr="https://upload.wikimedia.org/wikipedia/commons/thumb/5/54/Civil_and_Naval_Ensign_of_France.svg/2000px-Civil_and_Naval_Ensign_of_France.svg.png"/>
          <p:cNvPicPr/>
          <p:nvPr/>
        </p:nvPicPr>
        <p:blipFill>
          <a:blip r:embed="rId12" cstate="print"/>
          <a:srcRect/>
          <a:stretch>
            <a:fillRect/>
          </a:stretch>
        </p:blipFill>
        <p:spPr bwMode="auto">
          <a:xfrm>
            <a:off x="5053599" y="6437278"/>
            <a:ext cx="269875" cy="179705"/>
          </a:xfrm>
          <a:prstGeom prst="rect">
            <a:avLst/>
          </a:prstGeom>
          <a:noFill/>
          <a:ln w="9525">
            <a:noFill/>
            <a:miter lim="800000"/>
            <a:headEnd/>
            <a:tailEnd/>
          </a:ln>
        </p:spPr>
      </p:pic>
      <p:pic>
        <p:nvPicPr>
          <p:cNvPr id="81" name="Immagine 80" descr="http://www.33ff.com/flags/XL_flags/Italy_flag.gif"/>
          <p:cNvPicPr/>
          <p:nvPr/>
        </p:nvPicPr>
        <p:blipFill>
          <a:blip r:embed="rId13" cstate="print"/>
          <a:srcRect/>
          <a:stretch>
            <a:fillRect/>
          </a:stretch>
        </p:blipFill>
        <p:spPr bwMode="auto">
          <a:xfrm>
            <a:off x="5453171" y="6437277"/>
            <a:ext cx="269875" cy="179705"/>
          </a:xfrm>
          <a:prstGeom prst="rect">
            <a:avLst/>
          </a:prstGeom>
          <a:noFill/>
          <a:ln w="9525">
            <a:noFill/>
            <a:miter lim="800000"/>
            <a:headEnd/>
            <a:tailEnd/>
          </a:ln>
        </p:spPr>
      </p:pic>
      <p:pic>
        <p:nvPicPr>
          <p:cNvPr id="82" name="Immagine 81" descr="http://www.clker.com/cliparts/2/c/5/d/1363112175195013158Flag%20of%20Norway.svg.med.png"/>
          <p:cNvPicPr/>
          <p:nvPr/>
        </p:nvPicPr>
        <p:blipFill>
          <a:blip r:embed="rId14" cstate="print"/>
          <a:srcRect/>
          <a:stretch>
            <a:fillRect/>
          </a:stretch>
        </p:blipFill>
        <p:spPr bwMode="auto">
          <a:xfrm>
            <a:off x="5858993" y="6429014"/>
            <a:ext cx="244475" cy="179705"/>
          </a:xfrm>
          <a:prstGeom prst="rect">
            <a:avLst/>
          </a:prstGeom>
          <a:noFill/>
          <a:ln w="9525">
            <a:noFill/>
            <a:miter lim="800000"/>
            <a:headEnd/>
            <a:tailEnd/>
          </a:ln>
        </p:spPr>
      </p:pic>
      <p:pic>
        <p:nvPicPr>
          <p:cNvPr id="83" name="Immagine 82" descr="https://upload.wikimedia.org/wikipedia/commons/thumb/6/63/Flag_of_Cyprus_(1960-2006).svg/2000px-Flag_of_Cyprus_(1960-2006).svg.png"/>
          <p:cNvPicPr/>
          <p:nvPr/>
        </p:nvPicPr>
        <p:blipFill>
          <a:blip r:embed="rId15" cstate="print"/>
          <a:srcRect/>
          <a:stretch>
            <a:fillRect/>
          </a:stretch>
        </p:blipFill>
        <p:spPr bwMode="auto">
          <a:xfrm>
            <a:off x="6211241" y="6406451"/>
            <a:ext cx="298450" cy="179705"/>
          </a:xfrm>
          <a:prstGeom prst="rect">
            <a:avLst/>
          </a:prstGeom>
          <a:noFill/>
          <a:ln w="9525">
            <a:noFill/>
            <a:miter lim="800000"/>
            <a:headEnd/>
            <a:tailEnd/>
          </a:ln>
        </p:spPr>
      </p:pic>
      <p:pic>
        <p:nvPicPr>
          <p:cNvPr id="84" name="Immagine 83" descr="https://upload.wikimedia.org/wikipedia/commons/thumb/5/5c/Flag_of_Portugal.svg/1280px-Flag_of_Portugal.svg.png"/>
          <p:cNvPicPr/>
          <p:nvPr/>
        </p:nvPicPr>
        <p:blipFill>
          <a:blip r:embed="rId16" cstate="print"/>
          <a:srcRect/>
          <a:stretch>
            <a:fillRect/>
          </a:stretch>
        </p:blipFill>
        <p:spPr bwMode="auto">
          <a:xfrm>
            <a:off x="6632737" y="6432780"/>
            <a:ext cx="269875" cy="179705"/>
          </a:xfrm>
          <a:prstGeom prst="rect">
            <a:avLst/>
          </a:prstGeom>
          <a:noFill/>
          <a:ln w="9525">
            <a:noFill/>
            <a:miter lim="800000"/>
            <a:headEnd/>
            <a:tailEnd/>
          </a:ln>
        </p:spPr>
      </p:pic>
      <p:pic>
        <p:nvPicPr>
          <p:cNvPr id="85" name="Immagine 84" descr="https://upload.wikimedia.org/wikipedia/commons/thumb/7/73/Flag_of_Romania.svg/2000px-Flag_of_Romania.svg.png"/>
          <p:cNvPicPr/>
          <p:nvPr/>
        </p:nvPicPr>
        <p:blipFill>
          <a:blip r:embed="rId17" cstate="print"/>
          <a:srcRect/>
          <a:stretch>
            <a:fillRect/>
          </a:stretch>
        </p:blipFill>
        <p:spPr bwMode="auto">
          <a:xfrm>
            <a:off x="7010385" y="6429014"/>
            <a:ext cx="269875" cy="179705"/>
          </a:xfrm>
          <a:prstGeom prst="rect">
            <a:avLst/>
          </a:prstGeom>
          <a:noFill/>
          <a:ln w="9525">
            <a:noFill/>
            <a:miter lim="800000"/>
            <a:headEnd/>
            <a:tailEnd/>
          </a:ln>
        </p:spPr>
      </p:pic>
      <p:pic>
        <p:nvPicPr>
          <p:cNvPr id="86" name="Immagine 85" descr="https://upload.wikimedia.org/wikipedia/commons/thumb/b/bc/Flag_of_Finland.svg/2000px-Flag_of_Finland.svg.png"/>
          <p:cNvPicPr/>
          <p:nvPr/>
        </p:nvPicPr>
        <p:blipFill>
          <a:blip r:embed="rId18" cstate="print"/>
          <a:srcRect/>
          <a:stretch>
            <a:fillRect/>
          </a:stretch>
        </p:blipFill>
        <p:spPr bwMode="auto">
          <a:xfrm>
            <a:off x="7401331" y="6429014"/>
            <a:ext cx="294640" cy="179705"/>
          </a:xfrm>
          <a:prstGeom prst="rect">
            <a:avLst/>
          </a:prstGeom>
          <a:noFill/>
          <a:ln w="9525">
            <a:noFill/>
            <a:miter lim="800000"/>
            <a:headEnd/>
            <a:tailEnd/>
          </a:ln>
        </p:spPr>
      </p:pic>
      <p:pic>
        <p:nvPicPr>
          <p:cNvPr id="87" name="irc_mi" descr="http://kids.nationalgeographic.com/content/dam/kids/photos/Countries/Q-Z/sweden-flag.gif"/>
          <p:cNvPicPr/>
          <p:nvPr/>
        </p:nvPicPr>
        <p:blipFill>
          <a:blip r:embed="rId19" cstate="print"/>
          <a:srcRect/>
          <a:stretch>
            <a:fillRect/>
          </a:stretch>
        </p:blipFill>
        <p:spPr bwMode="auto">
          <a:xfrm>
            <a:off x="7818330" y="6429014"/>
            <a:ext cx="287655" cy="179705"/>
          </a:xfrm>
          <a:prstGeom prst="rect">
            <a:avLst/>
          </a:prstGeom>
          <a:noFill/>
          <a:ln w="9525">
            <a:noFill/>
            <a:miter lim="800000"/>
            <a:headEnd/>
            <a:tailEnd/>
          </a:ln>
        </p:spPr>
      </p:pic>
      <p:pic>
        <p:nvPicPr>
          <p:cNvPr id="88" name="Immagine 87"/>
          <p:cNvPicPr/>
          <p:nvPr/>
        </p:nvPicPr>
        <p:blipFill>
          <a:blip r:embed="rId20" cstate="print"/>
          <a:srcRect/>
          <a:stretch>
            <a:fillRect/>
          </a:stretch>
        </p:blipFill>
        <p:spPr bwMode="auto">
          <a:xfrm>
            <a:off x="8210114" y="6429015"/>
            <a:ext cx="359410" cy="179705"/>
          </a:xfrm>
          <a:prstGeom prst="rect">
            <a:avLst/>
          </a:prstGeom>
          <a:noFill/>
          <a:ln w="9525">
            <a:noFill/>
            <a:miter lim="800000"/>
            <a:headEnd/>
            <a:tailEnd/>
          </a:ln>
        </p:spPr>
      </p:pic>
      <p:graphicFrame>
        <p:nvGraphicFramePr>
          <p:cNvPr id="24" name="Grafico 23"/>
          <p:cNvGraphicFramePr/>
          <p:nvPr>
            <p:extLst>
              <p:ext uri="{D42A27DB-BD31-4B8C-83A1-F6EECF244321}">
                <p14:modId xmlns:p14="http://schemas.microsoft.com/office/powerpoint/2010/main" val="795798970"/>
              </p:ext>
            </p:extLst>
          </p:nvPr>
        </p:nvGraphicFramePr>
        <p:xfrm>
          <a:off x="806841" y="1739900"/>
          <a:ext cx="9759559" cy="4080183"/>
        </p:xfrm>
        <a:graphic>
          <a:graphicData uri="http://schemas.openxmlformats.org/drawingml/2006/chart">
            <c:chart xmlns:c="http://schemas.openxmlformats.org/drawingml/2006/chart" xmlns:r="http://schemas.openxmlformats.org/officeDocument/2006/relationships" r:id="rId21"/>
          </a:graphicData>
        </a:graphic>
      </p:graphicFrame>
      <p:sp>
        <p:nvSpPr>
          <p:cNvPr id="26" name="CasellaDiTesto 25"/>
          <p:cNvSpPr txBox="1"/>
          <p:nvPr/>
        </p:nvSpPr>
        <p:spPr>
          <a:xfrm>
            <a:off x="1053234" y="989112"/>
            <a:ext cx="10056018" cy="984885"/>
          </a:xfrm>
          <a:prstGeom prst="rect">
            <a:avLst/>
          </a:prstGeom>
          <a:noFill/>
        </p:spPr>
        <p:txBody>
          <a:bodyPr wrap="square" rtlCol="0">
            <a:spAutoFit/>
          </a:bodyPr>
          <a:lstStyle/>
          <a:p>
            <a:pPr algn="ctr"/>
            <a:r>
              <a:rPr lang="en-US" sz="4000" dirty="0" smtClean="0">
                <a:solidFill>
                  <a:schemeClr val="accent1">
                    <a:lumMod val="50000"/>
                  </a:schemeClr>
                </a:solidFill>
                <a:latin typeface="Century Gothic" panose="020B0502020202020204" pitchFamily="34" charset="0"/>
              </a:rPr>
              <a:t>Identification &amp; Authentication</a:t>
            </a:r>
          </a:p>
          <a:p>
            <a:pPr algn="ctr"/>
            <a:endParaRPr lang="en-US" dirty="0">
              <a:solidFill>
                <a:schemeClr val="accent1">
                  <a:lumMod val="50000"/>
                </a:schemeClr>
              </a:solidFill>
              <a:latin typeface="Century Gothic" panose="020B0502020202020204" pitchFamily="34" charset="0"/>
            </a:endParaRPr>
          </a:p>
        </p:txBody>
      </p:sp>
      <p:sp>
        <p:nvSpPr>
          <p:cNvPr id="27" name="Rettangolo 26"/>
          <p:cNvSpPr/>
          <p:nvPr/>
        </p:nvSpPr>
        <p:spPr>
          <a:xfrm>
            <a:off x="1162049" y="198711"/>
            <a:ext cx="10086975" cy="538609"/>
          </a:xfrm>
          <a:prstGeom prst="rect">
            <a:avLst/>
          </a:prstGeom>
        </p:spPr>
        <p:txBody>
          <a:bodyPr wrap="square">
            <a:spAutoFit/>
          </a:bodyPr>
          <a:lstStyle/>
          <a:p>
            <a:endParaRPr lang="it-IT" sz="1100" b="0" i="0" u="none" strike="noStrike" baseline="0" dirty="0" smtClean="0">
              <a:solidFill>
                <a:srgbClr val="000000"/>
              </a:solidFill>
              <a:latin typeface="Century Gothic" panose="020B0502020202020204" pitchFamily="34" charset="0"/>
            </a:endParaRPr>
          </a:p>
          <a:p>
            <a:r>
              <a:rPr lang="en-GB" dirty="0" smtClean="0">
                <a:solidFill>
                  <a:srgbClr val="0070C0"/>
                </a:solidFill>
                <a:latin typeface="Century Gothic" pitchFamily="34" charset="0"/>
                <a:cs typeface="Times New Roman" pitchFamily="18" charset="0"/>
              </a:rPr>
              <a:t>EUCISE </a:t>
            </a:r>
            <a:r>
              <a:rPr lang="en-GB" dirty="0" smtClean="0">
                <a:solidFill>
                  <a:srgbClr val="189BDC"/>
                </a:solidFill>
                <a:latin typeface="Century Gothic" pitchFamily="34" charset="0"/>
                <a:cs typeface="Times New Roman" pitchFamily="18" charset="0"/>
              </a:rPr>
              <a:t>2020							</a:t>
            </a:r>
            <a:r>
              <a:rPr lang="en-GB" dirty="0" smtClean="0">
                <a:solidFill>
                  <a:schemeClr val="accent1">
                    <a:lumMod val="50000"/>
                  </a:schemeClr>
                </a:solidFill>
                <a:latin typeface="Century Gothic" pitchFamily="34" charset="0"/>
                <a:cs typeface="Times New Roman" pitchFamily="18" charset="0"/>
              </a:rPr>
              <a:t>Analysis of the replies</a:t>
            </a:r>
            <a:endParaRPr lang="it-IT" dirty="0">
              <a:solidFill>
                <a:schemeClr val="accent1">
                  <a:lumMod val="50000"/>
                </a:schemeClr>
              </a:solidFill>
            </a:endParaRPr>
          </a:p>
        </p:txBody>
      </p:sp>
    </p:spTree>
    <p:extLst>
      <p:ext uri="{BB962C8B-B14F-4D97-AF65-F5344CB8AC3E}">
        <p14:creationId xmlns:p14="http://schemas.microsoft.com/office/powerpoint/2010/main" val="7072074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1103</TotalTime>
  <Words>2194</Words>
  <Application>Microsoft Office PowerPoint</Application>
  <PresentationFormat>Personalizzato</PresentationFormat>
  <Paragraphs>305</Paragraphs>
  <Slides>21</Slides>
  <Notes>21</Notes>
  <HiddenSlides>7</HiddenSlides>
  <MMClips>0</MMClips>
  <ScaleCrop>false</ScaleCrop>
  <HeadingPairs>
    <vt:vector size="4" baseType="variant">
      <vt:variant>
        <vt:lpstr>Tema</vt:lpstr>
      </vt:variant>
      <vt:variant>
        <vt:i4>1</vt:i4>
      </vt:variant>
      <vt:variant>
        <vt:lpstr>Titoli diapositive</vt:lpstr>
      </vt:variant>
      <vt:variant>
        <vt:i4>21</vt:i4>
      </vt:variant>
    </vt:vector>
  </HeadingPairs>
  <TitlesOfParts>
    <vt:vector size="22"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Gabriella Quaranta</dc:creator>
  <cp:lastModifiedBy>Andrea Micheli</cp:lastModifiedBy>
  <cp:revision>132</cp:revision>
  <dcterms:created xsi:type="dcterms:W3CDTF">2015-09-17T13:10:35Z</dcterms:created>
  <dcterms:modified xsi:type="dcterms:W3CDTF">2015-09-22T20:52:35Z</dcterms:modified>
</cp:coreProperties>
</file>